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0"/>
  </p:notesMasterIdLst>
  <p:sldIdLst>
    <p:sldId id="259" r:id="rId2"/>
    <p:sldId id="261" r:id="rId3"/>
    <p:sldId id="287" r:id="rId4"/>
    <p:sldId id="262" r:id="rId5"/>
    <p:sldId id="263" r:id="rId6"/>
    <p:sldId id="264" r:id="rId7"/>
    <p:sldId id="265" r:id="rId8"/>
    <p:sldId id="266" r:id="rId9"/>
    <p:sldId id="267" r:id="rId10"/>
    <p:sldId id="271" r:id="rId11"/>
    <p:sldId id="270" r:id="rId12"/>
    <p:sldId id="268" r:id="rId13"/>
    <p:sldId id="269" r:id="rId14"/>
    <p:sldId id="272" r:id="rId15"/>
    <p:sldId id="273" r:id="rId16"/>
    <p:sldId id="278" r:id="rId17"/>
    <p:sldId id="274" r:id="rId18"/>
    <p:sldId id="275" r:id="rId19"/>
    <p:sldId id="276" r:id="rId20"/>
    <p:sldId id="277" r:id="rId21"/>
    <p:sldId id="288" r:id="rId22"/>
    <p:sldId id="279" r:id="rId23"/>
    <p:sldId id="280" r:id="rId24"/>
    <p:sldId id="282" r:id="rId25"/>
    <p:sldId id="283" r:id="rId26"/>
    <p:sldId id="284" r:id="rId27"/>
    <p:sldId id="285" r:id="rId28"/>
    <p:sldId id="28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61CABEC-F46D-4CB8-A412-292FBC4A7E7C}">
          <p14:sldIdLst>
            <p14:sldId id="259"/>
            <p14:sldId id="261"/>
            <p14:sldId id="287"/>
            <p14:sldId id="262"/>
            <p14:sldId id="263"/>
            <p14:sldId id="264"/>
            <p14:sldId id="265"/>
            <p14:sldId id="266"/>
          </p14:sldIdLst>
        </p14:section>
        <p14:section name="Sección sin título" id="{4B2733F2-415F-4DDA-BAB7-3B3BC5274448}">
          <p14:sldIdLst>
            <p14:sldId id="267"/>
            <p14:sldId id="271"/>
            <p14:sldId id="270"/>
            <p14:sldId id="268"/>
            <p14:sldId id="269"/>
            <p14:sldId id="272"/>
            <p14:sldId id="273"/>
            <p14:sldId id="278"/>
            <p14:sldId id="274"/>
            <p14:sldId id="275"/>
            <p14:sldId id="276"/>
            <p14:sldId id="277"/>
            <p14:sldId id="288"/>
            <p14:sldId id="279"/>
            <p14:sldId id="280"/>
            <p14:sldId id="282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a gabaldon perez" initials="mgp" lastIdx="4" clrIdx="0">
    <p:extLst>
      <p:ext uri="{19B8F6BF-5375-455C-9EA6-DF929625EA0E}">
        <p15:presenceInfo xmlns:p15="http://schemas.microsoft.com/office/powerpoint/2012/main" userId="104c4399adaa3a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62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17T22:41:50.637" idx="2">
    <p:pos x="1684" y="1282"/>
    <p:text>algoritmos evolutvos: mantienen un conjunto de entidades (individuos) que representan posibles soluciones, las cuales se mezclan y compiten entre sí de tal manera que las más aptas prevalecen a lo largo del tiempo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17T22:52:59.294" idx="3">
    <p:pos x="7111" y="1174"/>
    <p:text>La selección aleatoria permite obteneer un conjunto de individuos suficientemnte diferentes. Si el proceso de busqueda es satisfactorio lo será gracias a dicho proceso y no debido a la seleción de la población inicial</p:text>
    <p:extLst>
      <p:ext uri="{C676402C-5697-4E1C-873F-D02D1690AC5C}">
        <p15:threadingInfo xmlns:p15="http://schemas.microsoft.com/office/powerpoint/2012/main" timeZoneBias="-120"/>
      </p:ext>
    </p:extLst>
  </p:cm>
  <p:cm authorId="1" dt="2017-09-17T22:56:50.088" idx="4">
    <p:pos x="7370" y="2084"/>
    <p:text>debido a que el algoritmo se podría quedar estancado en un optimo local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86AED-10DF-4CFB-8032-4A7732B3D90D}" type="datetimeFigureOut">
              <a:rPr lang="es-ES" smtClean="0"/>
              <a:t>18/09/2017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FB1EC-5226-4805-BACD-39710BFCE8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455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BDAC-0459-495E-905B-2445C307D92C}" type="datetime1">
              <a:rPr lang="es-ES" smtClean="0"/>
              <a:t>18/09/2017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206E-150F-4779-8FB2-6772ACBDFA40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58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056F-0269-4840-8F1D-C1BB008DC76F}" type="datetime1">
              <a:rPr lang="es-ES" smtClean="0"/>
              <a:t>18/09/2017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206E-150F-4779-8FB2-6772ACBDFA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181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CB9E-4195-44B1-B288-515E5BFC7290}" type="datetime1">
              <a:rPr lang="es-ES" smtClean="0"/>
              <a:t>18/09/2017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206E-150F-4779-8FB2-6772ACBDFA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741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2364-FCD9-4701-8A4A-AFB04AB0147E}" type="datetime1">
              <a:rPr lang="es-ES" smtClean="0"/>
              <a:t>18/09/2017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206E-150F-4779-8FB2-6772ACBDFA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477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25D4-BCCC-4424-BA04-FFAA35E595C9}" type="datetime1">
              <a:rPr lang="es-ES" smtClean="0"/>
              <a:t>18/09/2017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206E-150F-4779-8FB2-6772ACBDFA40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40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5233-DEEC-4570-A6A3-ADBEFEA0A7B4}" type="datetime1">
              <a:rPr lang="es-ES" smtClean="0"/>
              <a:t>18/09/2017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206E-150F-4779-8FB2-6772ACBDFA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4218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39F8-BAFD-4666-89A5-17F9015EF9BC}" type="datetime1">
              <a:rPr lang="es-ES" smtClean="0"/>
              <a:t>18/09/2017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206E-150F-4779-8FB2-6772ACBDFA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73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B611-48E4-41CA-8F19-97B738D5DF8A}" type="datetime1">
              <a:rPr lang="es-ES" smtClean="0"/>
              <a:t>18/09/2017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206E-150F-4779-8FB2-6772ACBDFA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18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AEB2-73B9-4AD9-BBEF-AFB21C666749}" type="datetime1">
              <a:rPr lang="es-ES" smtClean="0"/>
              <a:t>18/09/2017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206E-150F-4779-8FB2-6772ACBDFA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030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2339448-88E0-4E45-AB1F-C14E53EC5373}" type="datetime1">
              <a:rPr lang="es-ES" smtClean="0"/>
              <a:t>18/09/2017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95206E-150F-4779-8FB2-6772ACBDFA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52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118B-E2AE-49F0-8766-813B0C21897D}" type="datetime1">
              <a:rPr lang="es-ES" smtClean="0"/>
              <a:t>18/09/2017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206E-150F-4779-8FB2-6772ACBDFA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15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00640E5-9D85-4B9D-A46D-0E6DE6018F7E}" type="datetime1">
              <a:rPr lang="es-ES" smtClean="0"/>
              <a:t>18/09/2017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D95206E-150F-4779-8FB2-6772ACBDFA4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89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29DEE5-8E44-4CD1-A321-5D4BC84A4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25" y="488272"/>
            <a:ext cx="10058400" cy="1231332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/>
              <a:t>OPTIMIZACIÓN DE LA TRAYECTORIA DE UN BUQUE PETROLERO ACCIDENTADO EN MAR ABIERTO PARA MINIMIZAR LA CONTAMINACIÓN COSTERA.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9A89FB-0898-4CFC-B3F0-2711A2248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581" y="1994467"/>
            <a:ext cx="1681590" cy="177743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52BC7C1-D410-4A1D-A1D4-B99C77E3C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496" y="1992026"/>
            <a:ext cx="1462843" cy="178231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79096A9-3402-413B-ADEC-320C920B8931}"/>
              </a:ext>
            </a:extLst>
          </p:cNvPr>
          <p:cNvSpPr txBox="1"/>
          <p:nvPr/>
        </p:nvSpPr>
        <p:spPr>
          <a:xfrm>
            <a:off x="1238645" y="4046763"/>
            <a:ext cx="41914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UNIVERSIDAD COMPLUTENSE DE MADRID. </a:t>
            </a:r>
          </a:p>
          <a:p>
            <a:pPr algn="ctr"/>
            <a:r>
              <a:rPr lang="es-ES" sz="1600" dirty="0"/>
              <a:t>FACULTAD DE CIENCIAS MATEMÁTICAS.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F19CD75-64E0-4CBD-A814-31DA6BA5B37E}"/>
              </a:ext>
            </a:extLst>
          </p:cNvPr>
          <p:cNvSpPr txBox="1"/>
          <p:nvPr/>
        </p:nvSpPr>
        <p:spPr>
          <a:xfrm>
            <a:off x="6107837" y="4046763"/>
            <a:ext cx="60841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UNIVERSIDAD POLITÉCNICA DE MADRID. </a:t>
            </a:r>
          </a:p>
          <a:p>
            <a:pPr algn="ctr"/>
            <a:r>
              <a:rPr lang="es-ES" sz="1600" dirty="0"/>
              <a:t>ESCUELA TÉCNICA SUPERIOR DE INGENIEROS DE TELECOMUNICACIÓN.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8533E9-7BB6-4BB0-B12F-2FBA96F1F9D7}"/>
              </a:ext>
            </a:extLst>
          </p:cNvPr>
          <p:cNvSpPr txBox="1"/>
          <p:nvPr/>
        </p:nvSpPr>
        <p:spPr>
          <a:xfrm>
            <a:off x="3861786" y="4934738"/>
            <a:ext cx="449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MÁSTER EN TRATAMIENTO ESTADÍSTICO COMPUTACIONAL DE LA INFORMACIÓN.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9DA1D9-8976-48DD-84D8-EF73FFE26B83}"/>
              </a:ext>
            </a:extLst>
          </p:cNvPr>
          <p:cNvSpPr txBox="1"/>
          <p:nvPr/>
        </p:nvSpPr>
        <p:spPr>
          <a:xfrm>
            <a:off x="8140823" y="6391922"/>
            <a:ext cx="471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A. Marta Gabaldón Pérez. Madrid 2017</a:t>
            </a:r>
          </a:p>
        </p:txBody>
      </p:sp>
    </p:spTree>
    <p:extLst>
      <p:ext uri="{BB962C8B-B14F-4D97-AF65-F5344CB8AC3E}">
        <p14:creationId xmlns:p14="http://schemas.microsoft.com/office/powerpoint/2010/main" val="3696563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43B630-DE78-4E83-9609-58979028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51" y="6459784"/>
            <a:ext cx="5795166" cy="365125"/>
          </a:xfrm>
        </p:spPr>
        <p:txBody>
          <a:bodyPr/>
          <a:lstStyle/>
          <a:p>
            <a:r>
              <a:rPr lang="es-ES" dirty="0"/>
              <a:t>Máster en Tratamiento Estadístico Computacional de la Información. A. Marta Gabaldón Pérez.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82AF54D-E39F-4B4B-8AAC-4212EF56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206E-150F-4779-8FB2-6772ACBDFA40}" type="slidenum">
              <a:rPr lang="es-ES" smtClean="0"/>
              <a:t>10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5668E2-02F0-4BC0-9EDE-C7CFD0BE98A2}"/>
              </a:ext>
            </a:extLst>
          </p:cNvPr>
          <p:cNvSpPr txBox="1"/>
          <p:nvPr/>
        </p:nvSpPr>
        <p:spPr>
          <a:xfrm>
            <a:off x="319595" y="204187"/>
            <a:ext cx="89309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s-ES" b="1" dirty="0"/>
              <a:t>D</a:t>
            </a:r>
            <a:r>
              <a:rPr lang="es-ES" sz="1600" b="1" dirty="0"/>
              <a:t>ESCRIPCIÓN</a:t>
            </a:r>
            <a:r>
              <a:rPr lang="es-ES" sz="1100" b="1" dirty="0"/>
              <a:t> </a:t>
            </a:r>
            <a:r>
              <a:rPr lang="es-ES" b="1" dirty="0"/>
              <a:t>D</a:t>
            </a:r>
            <a:r>
              <a:rPr lang="es-ES" sz="1600" b="1" dirty="0"/>
              <a:t>EL</a:t>
            </a:r>
            <a:r>
              <a:rPr lang="es-ES" sz="1100" b="1" dirty="0"/>
              <a:t> </a:t>
            </a:r>
            <a:r>
              <a:rPr lang="es-ES" b="1" dirty="0"/>
              <a:t>P</a:t>
            </a:r>
            <a:r>
              <a:rPr lang="es-ES" sz="1600" b="1" dirty="0"/>
              <a:t>ROBLEMA</a:t>
            </a:r>
            <a:r>
              <a:rPr lang="es-ES" sz="1100" b="1" dirty="0"/>
              <a:t>.</a:t>
            </a:r>
            <a:r>
              <a:rPr lang="es-ES" sz="1100" dirty="0"/>
              <a:t> </a:t>
            </a:r>
          </a:p>
          <a:p>
            <a:pPr>
              <a:lnSpc>
                <a:spcPct val="150000"/>
              </a:lnSpc>
            </a:pPr>
            <a:r>
              <a:rPr lang="es-ES" sz="1200" dirty="0"/>
              <a:t>	Modelo Matemático.  </a:t>
            </a:r>
          </a:p>
        </p:txBody>
      </p:sp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id="{925F2688-688C-4A16-B849-5BF4DD62BF88}"/>
              </a:ext>
            </a:extLst>
          </p:cNvPr>
          <p:cNvCxnSpPr>
            <a:cxnSpLocks/>
          </p:cNvCxnSpPr>
          <p:nvPr/>
        </p:nvCxnSpPr>
        <p:spPr>
          <a:xfrm>
            <a:off x="443883" y="674703"/>
            <a:ext cx="310722" cy="16867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18C896C8-E181-455D-9FA7-DDE8F0ED4256}"/>
              </a:ext>
            </a:extLst>
          </p:cNvPr>
          <p:cNvCxnSpPr>
            <a:cxnSpLocks/>
          </p:cNvCxnSpPr>
          <p:nvPr/>
        </p:nvCxnSpPr>
        <p:spPr>
          <a:xfrm>
            <a:off x="0" y="1080974"/>
            <a:ext cx="12192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86F2EA8-4BA6-4F56-999C-0AB4C4417BA9}"/>
                  </a:ext>
                </a:extLst>
              </p:cNvPr>
              <p:cNvSpPr txBox="1"/>
              <p:nvPr/>
            </p:nvSpPr>
            <p:spPr>
              <a:xfrm>
                <a:off x="319595" y="1402080"/>
                <a:ext cx="11252645" cy="4446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s-ES" b="1" i="1" u="sng" dirty="0"/>
                  <a:t>Suposiciones del modelo: 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l-GR" dirty="0"/>
                  <a:t>Ω</a:t>
                </a:r>
                <a:r>
                  <a:rPr lang="es-ES" dirty="0"/>
                  <a:t> se considera lo suficientemente grande como para que el petróleo no escape de dicha región en el periodo de estudio;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s-ES" dirty="0"/>
                  <a:t>Densidad de petróleo vertido es menor que la del agua del mar, por lo que este flota; 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s-ES" dirty="0"/>
                  <a:t>Espesor de la capa de crudo es una constante conocida </a:t>
                </a:r>
                <a:r>
                  <a:rPr lang="es-ES" i="1" dirty="0"/>
                  <a:t>h. Depende del color del crudo en el agua; 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s-ES" dirty="0"/>
                  <a:t>Evolución de c gobernada por una fuente circular de contaminación con radio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s-ES" dirty="0"/>
                  <a:t>la cual vierte al mar una cantidad de petróleo </a:t>
                </a:r>
                <a:r>
                  <a:rPr lang="es-ES" i="1" dirty="0"/>
                  <a:t>S(t); 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s-ES" dirty="0"/>
                  <a:t>El término de difusión está controlado para subsanar el problema de </a:t>
                </a:r>
                <a:r>
                  <a:rPr lang="es-ES" i="1" dirty="0"/>
                  <a:t>propagación a velocidad infinita.</a:t>
                </a:r>
                <a:endParaRPr lang="es-ES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86F2EA8-4BA6-4F56-999C-0AB4C4417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95" y="1402080"/>
                <a:ext cx="11252645" cy="4446730"/>
              </a:xfrm>
              <a:prstGeom prst="rect">
                <a:avLst/>
              </a:prstGeom>
              <a:blipFill>
                <a:blip r:embed="rId2"/>
                <a:stretch>
                  <a:fillRect l="-433" b="-137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0798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43B630-DE78-4E83-9609-58979028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51" y="6459784"/>
            <a:ext cx="5795166" cy="365125"/>
          </a:xfrm>
        </p:spPr>
        <p:txBody>
          <a:bodyPr/>
          <a:lstStyle/>
          <a:p>
            <a:r>
              <a:rPr lang="es-ES" dirty="0"/>
              <a:t>Máster en Tratamiento Estadístico Computacional de la Información. A. Marta Gabaldón Pérez.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82AF54D-E39F-4B4B-8AAC-4212EF56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206E-150F-4779-8FB2-6772ACBDFA40}" type="slidenum">
              <a:rPr lang="es-ES" smtClean="0"/>
              <a:t>11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5668E2-02F0-4BC0-9EDE-C7CFD0BE98A2}"/>
              </a:ext>
            </a:extLst>
          </p:cNvPr>
          <p:cNvSpPr txBox="1"/>
          <p:nvPr/>
        </p:nvSpPr>
        <p:spPr>
          <a:xfrm>
            <a:off x="319595" y="204187"/>
            <a:ext cx="89309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s-ES" b="1" dirty="0"/>
              <a:t>D</a:t>
            </a:r>
            <a:r>
              <a:rPr lang="es-ES" sz="1600" b="1" dirty="0"/>
              <a:t>ESCRIPCIÓN</a:t>
            </a:r>
            <a:r>
              <a:rPr lang="es-ES" sz="1100" b="1" dirty="0"/>
              <a:t> </a:t>
            </a:r>
            <a:r>
              <a:rPr lang="es-ES" b="1" dirty="0"/>
              <a:t>D</a:t>
            </a:r>
            <a:r>
              <a:rPr lang="es-ES" sz="1600" b="1" dirty="0"/>
              <a:t>EL</a:t>
            </a:r>
            <a:r>
              <a:rPr lang="es-ES" sz="1100" b="1" dirty="0"/>
              <a:t> </a:t>
            </a:r>
            <a:r>
              <a:rPr lang="es-ES" b="1" dirty="0"/>
              <a:t>P</a:t>
            </a:r>
            <a:r>
              <a:rPr lang="es-ES" sz="1600" b="1" dirty="0"/>
              <a:t>ROBLEMA</a:t>
            </a:r>
            <a:r>
              <a:rPr lang="es-ES" sz="1100" b="1" dirty="0"/>
              <a:t>.</a:t>
            </a:r>
            <a:r>
              <a:rPr lang="es-ES" sz="1100" dirty="0"/>
              <a:t> </a:t>
            </a:r>
          </a:p>
          <a:p>
            <a:pPr>
              <a:lnSpc>
                <a:spcPct val="150000"/>
              </a:lnSpc>
            </a:pPr>
            <a:r>
              <a:rPr lang="es-ES" sz="1200" dirty="0"/>
              <a:t>	Modelo Matemático.  </a:t>
            </a:r>
          </a:p>
        </p:txBody>
      </p:sp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id="{925F2688-688C-4A16-B849-5BF4DD62BF88}"/>
              </a:ext>
            </a:extLst>
          </p:cNvPr>
          <p:cNvCxnSpPr>
            <a:cxnSpLocks/>
          </p:cNvCxnSpPr>
          <p:nvPr/>
        </p:nvCxnSpPr>
        <p:spPr>
          <a:xfrm>
            <a:off x="443883" y="674703"/>
            <a:ext cx="310722" cy="16867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18C896C8-E181-455D-9FA7-DDE8F0ED4256}"/>
              </a:ext>
            </a:extLst>
          </p:cNvPr>
          <p:cNvCxnSpPr>
            <a:cxnSpLocks/>
          </p:cNvCxnSpPr>
          <p:nvPr/>
        </p:nvCxnSpPr>
        <p:spPr>
          <a:xfrm>
            <a:off x="0" y="1080974"/>
            <a:ext cx="12192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7EE48AB0-D78F-4901-BF35-5A4816809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883" y="1357598"/>
            <a:ext cx="7648575" cy="28194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E984423-141E-4E4F-89BF-3CE0A6926176}"/>
              </a:ext>
            </a:extLst>
          </p:cNvPr>
          <p:cNvSpPr txBox="1"/>
          <p:nvPr/>
        </p:nvSpPr>
        <p:spPr>
          <a:xfrm>
            <a:off x="319595" y="4968240"/>
            <a:ext cx="4455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/>
              <a:t>(1) </a:t>
            </a:r>
            <a:r>
              <a:rPr lang="es-ES" sz="1600" i="1" dirty="0" err="1"/>
              <a:t>Ec</a:t>
            </a:r>
            <a:r>
              <a:rPr lang="es-ES" sz="1600" i="1" dirty="0"/>
              <a:t>. movimiento del petróleo en el mar; </a:t>
            </a:r>
          </a:p>
          <a:p>
            <a:r>
              <a:rPr lang="es-ES" sz="1600" i="1" dirty="0"/>
              <a:t>(2) Petróleo que queda en el mar (movimiento); </a:t>
            </a:r>
          </a:p>
          <a:p>
            <a:r>
              <a:rPr lang="es-ES" sz="1600" i="1" dirty="0"/>
              <a:t>(3) Petróleo que alcanza la costa (estático).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39F62DD-E174-4F58-9AD0-C19A54AC7F62}"/>
              </a:ext>
            </a:extLst>
          </p:cNvPr>
          <p:cNvSpPr txBox="1"/>
          <p:nvPr/>
        </p:nvSpPr>
        <p:spPr>
          <a:xfrm>
            <a:off x="10180780" y="2224040"/>
            <a:ext cx="74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(1)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46CDE92-0525-4EE6-BD21-A36530234E33}"/>
              </a:ext>
            </a:extLst>
          </p:cNvPr>
          <p:cNvSpPr txBox="1"/>
          <p:nvPr/>
        </p:nvSpPr>
        <p:spPr>
          <a:xfrm>
            <a:off x="10180780" y="2839941"/>
            <a:ext cx="74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(2)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1BC9B2-595B-4326-BF44-F3CD7BDE234C}"/>
              </a:ext>
            </a:extLst>
          </p:cNvPr>
          <p:cNvSpPr txBox="1"/>
          <p:nvPr/>
        </p:nvSpPr>
        <p:spPr>
          <a:xfrm>
            <a:off x="10180780" y="3503357"/>
            <a:ext cx="74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1261673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43B630-DE78-4E83-9609-58979028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51" y="6459784"/>
            <a:ext cx="5795166" cy="365125"/>
          </a:xfrm>
        </p:spPr>
        <p:txBody>
          <a:bodyPr/>
          <a:lstStyle/>
          <a:p>
            <a:r>
              <a:rPr lang="es-ES" dirty="0"/>
              <a:t>Máster en Tratamiento Estadístico Computacional de la Información. A. Marta Gabaldón Pérez.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82AF54D-E39F-4B4B-8AAC-4212EF56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206E-150F-4779-8FB2-6772ACBDFA40}" type="slidenum">
              <a:rPr lang="es-ES" smtClean="0"/>
              <a:t>12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5668E2-02F0-4BC0-9EDE-C7CFD0BE98A2}"/>
              </a:ext>
            </a:extLst>
          </p:cNvPr>
          <p:cNvSpPr txBox="1"/>
          <p:nvPr/>
        </p:nvSpPr>
        <p:spPr>
          <a:xfrm>
            <a:off x="319595" y="204187"/>
            <a:ext cx="89309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s-ES" b="1" dirty="0"/>
              <a:t>D</a:t>
            </a:r>
            <a:r>
              <a:rPr lang="es-ES" sz="1600" b="1" dirty="0"/>
              <a:t>ESCRIPCIÓN</a:t>
            </a:r>
            <a:r>
              <a:rPr lang="es-ES" sz="1100" b="1" dirty="0"/>
              <a:t> </a:t>
            </a:r>
            <a:r>
              <a:rPr lang="es-ES" b="1" dirty="0"/>
              <a:t>D</a:t>
            </a:r>
            <a:r>
              <a:rPr lang="es-ES" sz="1600" b="1" dirty="0"/>
              <a:t>EL</a:t>
            </a:r>
            <a:r>
              <a:rPr lang="es-ES" sz="1100" b="1" dirty="0"/>
              <a:t> </a:t>
            </a:r>
            <a:r>
              <a:rPr lang="es-ES" b="1" dirty="0"/>
              <a:t>P</a:t>
            </a:r>
            <a:r>
              <a:rPr lang="es-ES" sz="1600" b="1" dirty="0"/>
              <a:t>ROBLEMA</a:t>
            </a:r>
            <a:r>
              <a:rPr lang="es-ES" sz="1100" b="1" dirty="0"/>
              <a:t>.</a:t>
            </a:r>
            <a:r>
              <a:rPr lang="es-ES" sz="1100" dirty="0"/>
              <a:t> </a:t>
            </a:r>
          </a:p>
          <a:p>
            <a:pPr>
              <a:lnSpc>
                <a:spcPct val="150000"/>
              </a:lnSpc>
            </a:pPr>
            <a:r>
              <a:rPr lang="es-ES" sz="1200" dirty="0"/>
              <a:t>	Modelo Matemático.  </a:t>
            </a:r>
          </a:p>
        </p:txBody>
      </p:sp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id="{925F2688-688C-4A16-B849-5BF4DD62BF88}"/>
              </a:ext>
            </a:extLst>
          </p:cNvPr>
          <p:cNvCxnSpPr>
            <a:cxnSpLocks/>
          </p:cNvCxnSpPr>
          <p:nvPr/>
        </p:nvCxnSpPr>
        <p:spPr>
          <a:xfrm>
            <a:off x="443883" y="674703"/>
            <a:ext cx="310722" cy="16867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18C896C8-E181-455D-9FA7-DDE8F0ED4256}"/>
              </a:ext>
            </a:extLst>
          </p:cNvPr>
          <p:cNvCxnSpPr>
            <a:cxnSpLocks/>
          </p:cNvCxnSpPr>
          <p:nvPr/>
        </p:nvCxnSpPr>
        <p:spPr>
          <a:xfrm>
            <a:off x="0" y="1080974"/>
            <a:ext cx="12192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AF184D58-601F-4905-A9D7-4FF64BE05353}"/>
              </a:ext>
            </a:extLst>
          </p:cNvPr>
          <p:cNvSpPr txBox="1"/>
          <p:nvPr/>
        </p:nvSpPr>
        <p:spPr>
          <a:xfrm>
            <a:off x="461541" y="1351184"/>
            <a:ext cx="541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(1) </a:t>
            </a:r>
            <a:r>
              <a:rPr lang="es-ES" i="1" dirty="0" err="1"/>
              <a:t>Ec</a:t>
            </a:r>
            <a:r>
              <a:rPr lang="es-ES" i="1" dirty="0"/>
              <a:t>. movimiento del petróleo en el mar.</a:t>
            </a:r>
          </a:p>
        </p:txBody>
      </p:sp>
      <p:sp>
        <p:nvSpPr>
          <p:cNvPr id="11" name="Abrir llave 10">
            <a:extLst>
              <a:ext uri="{FF2B5EF4-FFF2-40B4-BE49-F238E27FC236}">
                <a16:creationId xmlns:a16="http://schemas.microsoft.com/office/drawing/2014/main" id="{CD852611-7477-4A5C-BDEF-024C8967A6F2}"/>
              </a:ext>
            </a:extLst>
          </p:cNvPr>
          <p:cNvSpPr/>
          <p:nvPr/>
        </p:nvSpPr>
        <p:spPr>
          <a:xfrm rot="16200000">
            <a:off x="1821460" y="1933837"/>
            <a:ext cx="270208" cy="193571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Abrir llave 15">
            <a:extLst>
              <a:ext uri="{FF2B5EF4-FFF2-40B4-BE49-F238E27FC236}">
                <a16:creationId xmlns:a16="http://schemas.microsoft.com/office/drawing/2014/main" id="{87C43713-1FB1-4471-865E-38768246C672}"/>
              </a:ext>
            </a:extLst>
          </p:cNvPr>
          <p:cNvSpPr/>
          <p:nvPr/>
        </p:nvSpPr>
        <p:spPr>
          <a:xfrm rot="16200000">
            <a:off x="4639913" y="2521059"/>
            <a:ext cx="270209" cy="818109"/>
          </a:xfrm>
          <a:prstGeom prst="leftBrac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9FA64E6-D95E-445A-ABF9-A339CDAD57F5}"/>
              </a:ext>
            </a:extLst>
          </p:cNvPr>
          <p:cNvSpPr txBox="1"/>
          <p:nvPr/>
        </p:nvSpPr>
        <p:spPr>
          <a:xfrm>
            <a:off x="729628" y="3296720"/>
            <a:ext cx="2453871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Tasa de difusión del petróleo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CC935B0-5356-40D8-9DEB-3B2D63D4BB66}"/>
              </a:ext>
            </a:extLst>
          </p:cNvPr>
          <p:cNvSpPr txBox="1"/>
          <p:nvPr/>
        </p:nvSpPr>
        <p:spPr>
          <a:xfrm>
            <a:off x="3302310" y="3247159"/>
            <a:ext cx="2793690" cy="52322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Movimiento producido por el viento </a:t>
            </a:r>
            <a:r>
              <a:rPr lang="es-ES" sz="1400" b="1" i="1" dirty="0"/>
              <a:t>(w)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4ABDA4B2-4805-4951-9CDF-8992931FC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709" y="2012431"/>
            <a:ext cx="1990725" cy="79057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B2124D1-C068-4ECA-B3A8-4FE73C1FF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527" y="2168092"/>
            <a:ext cx="323850" cy="3429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368E277-954F-44DA-960C-2F76B5389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963" y="2128932"/>
            <a:ext cx="838200" cy="40957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A1885DF-6FCE-478E-987E-B7D23AF22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406" y="2162269"/>
            <a:ext cx="323850" cy="3429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F3B2E25-0818-4798-8E2E-CD39F858C7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4243" y="2221980"/>
            <a:ext cx="723900" cy="371475"/>
          </a:xfrm>
          <a:prstGeom prst="rect">
            <a:avLst/>
          </a:prstGeom>
        </p:spPr>
      </p:pic>
      <p:sp>
        <p:nvSpPr>
          <p:cNvPr id="26" name="Abrir llave 25">
            <a:extLst>
              <a:ext uri="{FF2B5EF4-FFF2-40B4-BE49-F238E27FC236}">
                <a16:creationId xmlns:a16="http://schemas.microsoft.com/office/drawing/2014/main" id="{F1E629EA-E031-4943-9FCA-AD2B6295CA45}"/>
              </a:ext>
            </a:extLst>
          </p:cNvPr>
          <p:cNvSpPr/>
          <p:nvPr/>
        </p:nvSpPr>
        <p:spPr>
          <a:xfrm rot="16200000">
            <a:off x="7481088" y="2492636"/>
            <a:ext cx="270209" cy="818109"/>
          </a:xfrm>
          <a:prstGeom prst="leftBrac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28D6BF3-D2CB-400D-83CD-E0AAB9D53F0D}"/>
              </a:ext>
            </a:extLst>
          </p:cNvPr>
          <p:cNvSpPr txBox="1"/>
          <p:nvPr/>
        </p:nvSpPr>
        <p:spPr>
          <a:xfrm>
            <a:off x="6219348" y="3260370"/>
            <a:ext cx="2793690" cy="52322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Movimiento producido por corrientes marítimas </a:t>
            </a:r>
            <a:r>
              <a:rPr lang="es-ES" sz="1400" b="1" i="1" dirty="0"/>
              <a:t>(s)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11F61197-CD72-4A24-BFCF-0B17A26AEA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7156" y="2178797"/>
            <a:ext cx="333375" cy="447675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087042FB-3E61-4E4D-8E2C-C8C0125858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0458" y="2026396"/>
            <a:ext cx="1809750" cy="752475"/>
          </a:xfrm>
          <a:prstGeom prst="rect">
            <a:avLst/>
          </a:prstGeom>
        </p:spPr>
      </p:pic>
      <p:sp>
        <p:nvSpPr>
          <p:cNvPr id="31" name="Abrir llave 30">
            <a:extLst>
              <a:ext uri="{FF2B5EF4-FFF2-40B4-BE49-F238E27FC236}">
                <a16:creationId xmlns:a16="http://schemas.microsoft.com/office/drawing/2014/main" id="{B2CE221B-4941-4C64-8E8B-F91E01DD8D8E}"/>
              </a:ext>
            </a:extLst>
          </p:cNvPr>
          <p:cNvSpPr/>
          <p:nvPr/>
        </p:nvSpPr>
        <p:spPr>
          <a:xfrm rot="16200000">
            <a:off x="10421366" y="1933834"/>
            <a:ext cx="270208" cy="1935710"/>
          </a:xfrm>
          <a:prstGeom prst="leftBrac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8C5A5BA-CE99-4AFD-B36C-3796A096BDF8}"/>
              </a:ext>
            </a:extLst>
          </p:cNvPr>
          <p:cNvSpPr txBox="1"/>
          <p:nvPr/>
        </p:nvSpPr>
        <p:spPr>
          <a:xfrm>
            <a:off x="9159625" y="3241995"/>
            <a:ext cx="2793690" cy="307777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/>
              <a:t>Término contaminante o fuente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BF1B5B16-8793-4B8F-BD88-13601E59DF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9237" y="4475014"/>
            <a:ext cx="1533525" cy="419100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12B860F0-D026-40C9-AE69-D55616AA2512}"/>
              </a:ext>
            </a:extLst>
          </p:cNvPr>
          <p:cNvSpPr txBox="1"/>
          <p:nvPr/>
        </p:nvSpPr>
        <p:spPr>
          <a:xfrm>
            <a:off x="3078480" y="51714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6691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43B630-DE78-4E83-9609-58979028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51" y="6459784"/>
            <a:ext cx="5795166" cy="365125"/>
          </a:xfrm>
        </p:spPr>
        <p:txBody>
          <a:bodyPr/>
          <a:lstStyle/>
          <a:p>
            <a:r>
              <a:rPr lang="es-ES" dirty="0"/>
              <a:t>Máster en Tratamiento Estadístico Computacional de la Información. A. Marta Gabaldón Pérez.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82AF54D-E39F-4B4B-8AAC-4212EF56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206E-150F-4779-8FB2-6772ACBDFA40}" type="slidenum">
              <a:rPr lang="es-ES" smtClean="0"/>
              <a:t>13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5668E2-02F0-4BC0-9EDE-C7CFD0BE98A2}"/>
              </a:ext>
            </a:extLst>
          </p:cNvPr>
          <p:cNvSpPr txBox="1"/>
          <p:nvPr/>
        </p:nvSpPr>
        <p:spPr>
          <a:xfrm>
            <a:off x="319595" y="204187"/>
            <a:ext cx="89309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s-ES" b="1" dirty="0"/>
              <a:t>D</a:t>
            </a:r>
            <a:r>
              <a:rPr lang="es-ES" sz="1600" b="1" dirty="0"/>
              <a:t>ESCRIPCIÓN</a:t>
            </a:r>
            <a:r>
              <a:rPr lang="es-ES" sz="1100" b="1" dirty="0"/>
              <a:t> </a:t>
            </a:r>
            <a:r>
              <a:rPr lang="es-ES" b="1" dirty="0"/>
              <a:t>D</a:t>
            </a:r>
            <a:r>
              <a:rPr lang="es-ES" sz="1600" b="1" dirty="0"/>
              <a:t>EL</a:t>
            </a:r>
            <a:r>
              <a:rPr lang="es-ES" sz="1100" b="1" dirty="0"/>
              <a:t> </a:t>
            </a:r>
            <a:r>
              <a:rPr lang="es-ES" b="1" dirty="0"/>
              <a:t>P</a:t>
            </a:r>
            <a:r>
              <a:rPr lang="es-ES" sz="1600" b="1" dirty="0"/>
              <a:t>ROBLEMA</a:t>
            </a:r>
            <a:r>
              <a:rPr lang="es-ES" sz="1100" b="1" dirty="0"/>
              <a:t>.</a:t>
            </a:r>
            <a:r>
              <a:rPr lang="es-ES" sz="1100" dirty="0"/>
              <a:t> </a:t>
            </a:r>
          </a:p>
          <a:p>
            <a:pPr>
              <a:lnSpc>
                <a:spcPct val="150000"/>
              </a:lnSpc>
            </a:pPr>
            <a:r>
              <a:rPr lang="es-ES" sz="1200" dirty="0"/>
              <a:t>	Modelo Matemático.  </a:t>
            </a:r>
          </a:p>
        </p:txBody>
      </p:sp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id="{925F2688-688C-4A16-B849-5BF4DD62BF88}"/>
              </a:ext>
            </a:extLst>
          </p:cNvPr>
          <p:cNvCxnSpPr>
            <a:cxnSpLocks/>
          </p:cNvCxnSpPr>
          <p:nvPr/>
        </p:nvCxnSpPr>
        <p:spPr>
          <a:xfrm>
            <a:off x="443883" y="674703"/>
            <a:ext cx="310722" cy="16867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18C896C8-E181-455D-9FA7-DDE8F0ED4256}"/>
              </a:ext>
            </a:extLst>
          </p:cNvPr>
          <p:cNvCxnSpPr>
            <a:cxnSpLocks/>
          </p:cNvCxnSpPr>
          <p:nvPr/>
        </p:nvCxnSpPr>
        <p:spPr>
          <a:xfrm>
            <a:off x="0" y="1080974"/>
            <a:ext cx="12192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AF184D58-601F-4905-A9D7-4FF64BE05353}"/>
              </a:ext>
            </a:extLst>
          </p:cNvPr>
          <p:cNvSpPr txBox="1"/>
          <p:nvPr/>
        </p:nvSpPr>
        <p:spPr>
          <a:xfrm>
            <a:off x="461541" y="1351184"/>
            <a:ext cx="541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(2) </a:t>
            </a:r>
            <a:r>
              <a:rPr lang="es-ES" i="1" dirty="0" err="1"/>
              <a:t>Ec</a:t>
            </a:r>
            <a:r>
              <a:rPr lang="es-ES" i="1" dirty="0"/>
              <a:t>. petróleo que queda en el mar.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2B860F0-D026-40C9-AE69-D55616AA2512}"/>
              </a:ext>
            </a:extLst>
          </p:cNvPr>
          <p:cNvSpPr txBox="1"/>
          <p:nvPr/>
        </p:nvSpPr>
        <p:spPr>
          <a:xfrm>
            <a:off x="3078480" y="51714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E728027-C21D-446F-AC71-3A5215B6AB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8" r="2000"/>
          <a:stretch/>
        </p:blipFill>
        <p:spPr>
          <a:xfrm>
            <a:off x="2133600" y="1908029"/>
            <a:ext cx="789432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E25A893B-2C31-4E0E-892A-D10BEE01102B}"/>
                  </a:ext>
                </a:extLst>
              </p:cNvPr>
              <p:cNvSpPr txBox="1"/>
              <p:nvPr/>
            </p:nvSpPr>
            <p:spPr>
              <a:xfrm>
                <a:off x="589280" y="2895600"/>
                <a:ext cx="64719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/>
                  <a:t>donde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m:rPr>
                            <m:nor/>
                          </m:rPr>
                          <a:rPr lang="el-GR" dirty="0"/>
                          <m:t>Ω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s-ES" dirty="0"/>
                  <a:t> es el límite de </a:t>
                </a:r>
                <a:r>
                  <a:rPr lang="el-GR" dirty="0"/>
                  <a:t>Ω</a:t>
                </a:r>
                <a:r>
                  <a:rPr lang="es-ES" dirty="0"/>
                  <a:t> con el mar; </a:t>
                </a: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E25A893B-2C31-4E0E-892A-D10BEE011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80" y="2895600"/>
                <a:ext cx="6471920" cy="369332"/>
              </a:xfrm>
              <a:prstGeom prst="rect">
                <a:avLst/>
              </a:prstGeom>
              <a:blipFill>
                <a:blip r:embed="rId3"/>
                <a:stretch>
                  <a:fillRect l="-848" t="-8197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E13788E9-44BF-4105-BF0A-73CD27511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8847" y="4376583"/>
            <a:ext cx="7743825" cy="971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11AE5271-2AD1-49E5-BC82-07020E8319B8}"/>
                  </a:ext>
                </a:extLst>
              </p:cNvPr>
              <p:cNvSpPr txBox="1"/>
              <p:nvPr/>
            </p:nvSpPr>
            <p:spPr>
              <a:xfrm>
                <a:off x="754605" y="5728285"/>
                <a:ext cx="64719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/>
                  <a:t>donde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m:rPr>
                            <m:nor/>
                          </m:rPr>
                          <a:rPr lang="el-GR" dirty="0"/>
                          <m:t>Ω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s-ES" dirty="0"/>
                  <a:t> es el límite de </a:t>
                </a:r>
                <a:r>
                  <a:rPr lang="el-GR" dirty="0"/>
                  <a:t>Ω</a:t>
                </a:r>
                <a:r>
                  <a:rPr lang="es-ES" dirty="0"/>
                  <a:t> con la costa; </a:t>
                </a:r>
              </a:p>
            </p:txBody>
          </p:sp>
        </mc:Choice>
        <mc:Fallback xmlns=""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11AE5271-2AD1-49E5-BC82-07020E831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05" y="5728285"/>
                <a:ext cx="6471920" cy="369332"/>
              </a:xfrm>
              <a:prstGeom prst="rect">
                <a:avLst/>
              </a:prstGeom>
              <a:blipFill>
                <a:blip r:embed="rId5"/>
                <a:stretch>
                  <a:fillRect l="-848" t="-10000" b="-2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uadroTexto 35">
            <a:extLst>
              <a:ext uri="{FF2B5EF4-FFF2-40B4-BE49-F238E27FC236}">
                <a16:creationId xmlns:a16="http://schemas.microsoft.com/office/drawing/2014/main" id="{3A4D2D6A-FC7E-4480-87CF-9A1D3EB7BEC9}"/>
              </a:ext>
            </a:extLst>
          </p:cNvPr>
          <p:cNvSpPr txBox="1"/>
          <p:nvPr/>
        </p:nvSpPr>
        <p:spPr>
          <a:xfrm>
            <a:off x="443883" y="3645084"/>
            <a:ext cx="541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/>
              <a:t>(3) </a:t>
            </a:r>
            <a:r>
              <a:rPr lang="es-ES" i="1" dirty="0" err="1"/>
              <a:t>Ec</a:t>
            </a:r>
            <a:r>
              <a:rPr lang="es-ES" i="1" dirty="0"/>
              <a:t>. petróleo que llega a la costa.</a:t>
            </a:r>
          </a:p>
        </p:txBody>
      </p:sp>
    </p:spTree>
    <p:extLst>
      <p:ext uri="{BB962C8B-B14F-4D97-AF65-F5344CB8AC3E}">
        <p14:creationId xmlns:p14="http://schemas.microsoft.com/office/powerpoint/2010/main" val="3745719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43B630-DE78-4E83-9609-58979028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51" y="6459784"/>
            <a:ext cx="5795166" cy="365125"/>
          </a:xfrm>
        </p:spPr>
        <p:txBody>
          <a:bodyPr/>
          <a:lstStyle/>
          <a:p>
            <a:r>
              <a:rPr lang="es-ES" dirty="0"/>
              <a:t>Máster en Tratamiento Estadístico Computacional de la Información. A. Marta Gabaldón Pérez.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82AF54D-E39F-4B4B-8AAC-4212EF56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206E-150F-4779-8FB2-6772ACBDFA40}" type="slidenum">
              <a:rPr lang="es-ES" smtClean="0"/>
              <a:t>14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5668E2-02F0-4BC0-9EDE-C7CFD0BE98A2}"/>
              </a:ext>
            </a:extLst>
          </p:cNvPr>
          <p:cNvSpPr txBox="1"/>
          <p:nvPr/>
        </p:nvSpPr>
        <p:spPr>
          <a:xfrm>
            <a:off x="381740" y="167555"/>
            <a:ext cx="893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1. DESCRIPCIÓN DEL PROBLEMA.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24B800-CD72-4A8E-B881-09D707991887}"/>
              </a:ext>
            </a:extLst>
          </p:cNvPr>
          <p:cNvSpPr txBox="1"/>
          <p:nvPr/>
        </p:nvSpPr>
        <p:spPr>
          <a:xfrm>
            <a:off x="381740" y="895371"/>
            <a:ext cx="11381172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u="sng" dirty="0"/>
              <a:t>1.3. Problema de Optimización. </a:t>
            </a:r>
          </a:p>
          <a:p>
            <a:pPr>
              <a:lnSpc>
                <a:spcPct val="150000"/>
              </a:lnSpc>
            </a:pPr>
            <a:endParaRPr lang="es-ES" sz="7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Encontrar la </a:t>
            </a:r>
            <a:r>
              <a:rPr lang="es-ES" b="1" dirty="0"/>
              <a:t>trayectoria óptima</a:t>
            </a:r>
            <a:r>
              <a:rPr lang="es-ES" dirty="0"/>
              <a:t> del buque accidentado con el objetivo de </a:t>
            </a:r>
            <a:r>
              <a:rPr lang="es-ES" b="1" dirty="0"/>
              <a:t>minimizar la contaminación el a costa. 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36EBA23-CFD9-4C3C-A073-6220F44FA48A}"/>
              </a:ext>
            </a:extLst>
          </p:cNvPr>
          <p:cNvCxnSpPr>
            <a:cxnSpLocks/>
          </p:cNvCxnSpPr>
          <p:nvPr/>
        </p:nvCxnSpPr>
        <p:spPr>
          <a:xfrm>
            <a:off x="0" y="628576"/>
            <a:ext cx="12192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35D3D167-997F-4706-BF51-59F32283D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213" y="2022272"/>
            <a:ext cx="2562225" cy="13716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502F300-723B-4148-ABA0-59408D63F65B}"/>
              </a:ext>
            </a:extLst>
          </p:cNvPr>
          <p:cNvSpPr txBox="1"/>
          <p:nvPr/>
        </p:nvSpPr>
        <p:spPr>
          <a:xfrm>
            <a:off x="381740" y="3432907"/>
            <a:ext cx="1118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donde: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B3A5CB5-1A1D-4ED2-AEFB-27AFE6928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21" y="4101299"/>
            <a:ext cx="4162425" cy="3048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6509BC3-7581-47EC-9087-30920E65BAC2}"/>
              </a:ext>
            </a:extLst>
          </p:cNvPr>
          <p:cNvSpPr txBox="1"/>
          <p:nvPr/>
        </p:nvSpPr>
        <p:spPr>
          <a:xfrm>
            <a:off x="488466" y="4069033"/>
            <a:ext cx="40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5303FEC-90E8-4E99-8E94-DD549A76E459}"/>
              </a:ext>
            </a:extLst>
          </p:cNvPr>
          <p:cNvSpPr txBox="1"/>
          <p:nvPr/>
        </p:nvSpPr>
        <p:spPr>
          <a:xfrm>
            <a:off x="488465" y="4584492"/>
            <a:ext cx="40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673A0FE-DEFC-45CB-AB07-31D9B0E2E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220" y="4555098"/>
            <a:ext cx="1381125" cy="36195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464FCB1-EDDC-4227-99AC-70754353086A}"/>
              </a:ext>
            </a:extLst>
          </p:cNvPr>
          <p:cNvSpPr txBox="1"/>
          <p:nvPr/>
        </p:nvSpPr>
        <p:spPr>
          <a:xfrm>
            <a:off x="5157801" y="4099811"/>
            <a:ext cx="4632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función objetivo</a:t>
            </a:r>
            <a:r>
              <a:rPr lang="es-ES" sz="1600" dirty="0"/>
              <a:t> en coordenadas polares;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5113E86-7318-4E95-927E-4347BCE2B210}"/>
              </a:ext>
            </a:extLst>
          </p:cNvPr>
          <p:cNvSpPr txBox="1"/>
          <p:nvPr/>
        </p:nvSpPr>
        <p:spPr>
          <a:xfrm>
            <a:off x="2279345" y="4590078"/>
            <a:ext cx="4632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son las </a:t>
            </a:r>
            <a:r>
              <a:rPr lang="es-ES" sz="1600" i="1" dirty="0"/>
              <a:t>variables de optimización discretas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D08A0B8-42B8-4D99-A492-130433CE1C0B}"/>
              </a:ext>
            </a:extLst>
          </p:cNvPr>
          <p:cNvSpPr txBox="1"/>
          <p:nvPr/>
        </p:nvSpPr>
        <p:spPr>
          <a:xfrm>
            <a:off x="488465" y="5022834"/>
            <a:ext cx="40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3.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595C1FD-2D19-4ABB-BA7F-861896497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221" y="5043970"/>
            <a:ext cx="1943100" cy="390525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AD84F358-A885-4CD0-91EE-003F2CBF7E65}"/>
              </a:ext>
            </a:extLst>
          </p:cNvPr>
          <p:cNvSpPr txBox="1"/>
          <p:nvPr/>
        </p:nvSpPr>
        <p:spPr>
          <a:xfrm>
            <a:off x="2841321" y="5032141"/>
            <a:ext cx="4632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es la </a:t>
            </a:r>
            <a:r>
              <a:rPr lang="es-ES" sz="1600" b="1" dirty="0"/>
              <a:t>región factible; </a:t>
            </a:r>
            <a:endParaRPr lang="es-ES" sz="16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EC6EA93-3187-4E22-965F-098BEDFC03A0}"/>
              </a:ext>
            </a:extLst>
          </p:cNvPr>
          <p:cNvSpPr txBox="1"/>
          <p:nvPr/>
        </p:nvSpPr>
        <p:spPr>
          <a:xfrm>
            <a:off x="488465" y="5446324"/>
            <a:ext cx="40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4.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101D6959-3590-48E2-9256-43C830A0056C}"/>
                  </a:ext>
                </a:extLst>
              </p:cNvPr>
              <p:cNvSpPr txBox="1"/>
              <p:nvPr/>
            </p:nvSpPr>
            <p:spPr>
              <a:xfrm>
                <a:off x="898220" y="5457879"/>
                <a:ext cx="85607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𝑛𝑝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" sz="1600" dirty="0"/>
                  <a:t> número de </a:t>
                </a:r>
                <a:r>
                  <a:rPr lang="es-ES" sz="1600" b="1" dirty="0"/>
                  <a:t>puntos de interpolación </a:t>
                </a:r>
                <a:r>
                  <a:rPr lang="es-ES" sz="1600" dirty="0"/>
                  <a:t>para suavizar la trayectoria.</a:t>
                </a:r>
                <a:r>
                  <a:rPr lang="es-ES" sz="1600" b="1" dirty="0"/>
                  <a:t> </a:t>
                </a:r>
                <a:endParaRPr lang="es-ES" sz="1600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101D6959-3590-48E2-9256-43C830A00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20" y="5457879"/>
                <a:ext cx="8560740" cy="338554"/>
              </a:xfrm>
              <a:prstGeom prst="rect">
                <a:avLst/>
              </a:prstGeom>
              <a:blipFill>
                <a:blip r:embed="rId6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3881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43B630-DE78-4E83-9609-58979028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51" y="6459784"/>
            <a:ext cx="5795166" cy="365125"/>
          </a:xfrm>
        </p:spPr>
        <p:txBody>
          <a:bodyPr/>
          <a:lstStyle/>
          <a:p>
            <a:r>
              <a:rPr lang="es-ES" dirty="0"/>
              <a:t>Máster en Tratamiento Estadístico Computacional de la Información. A. Marta Gabaldón Pérez.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82AF54D-E39F-4B4B-8AAC-4212EF56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206E-150F-4779-8FB2-6772ACBDFA40}" type="slidenum">
              <a:rPr lang="es-ES" smtClean="0"/>
              <a:t>15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5668E2-02F0-4BC0-9EDE-C7CFD0BE98A2}"/>
              </a:ext>
            </a:extLst>
          </p:cNvPr>
          <p:cNvSpPr txBox="1"/>
          <p:nvPr/>
        </p:nvSpPr>
        <p:spPr>
          <a:xfrm>
            <a:off x="381740" y="167555"/>
            <a:ext cx="8930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2</a:t>
            </a:r>
            <a:r>
              <a:rPr lang="es-ES" sz="3200" dirty="0"/>
              <a:t>. </a:t>
            </a:r>
            <a:r>
              <a:rPr lang="es-ES" sz="3600" dirty="0"/>
              <a:t>G</a:t>
            </a:r>
            <a:r>
              <a:rPr lang="es-ES" sz="3200" dirty="0"/>
              <a:t>OP Y </a:t>
            </a:r>
            <a:r>
              <a:rPr lang="es-ES" sz="3600" dirty="0"/>
              <a:t>H</a:t>
            </a:r>
            <a:r>
              <a:rPr lang="es-ES" sz="3200" dirty="0"/>
              <a:t>GMA.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24B800-CD72-4A8E-B881-09D707991887}"/>
              </a:ext>
            </a:extLst>
          </p:cNvPr>
          <p:cNvSpPr txBox="1"/>
          <p:nvPr/>
        </p:nvSpPr>
        <p:spPr>
          <a:xfrm>
            <a:off x="381740" y="942284"/>
            <a:ext cx="11381172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u="sng" dirty="0"/>
              <a:t>2.1. Programa GOP. </a:t>
            </a:r>
          </a:p>
          <a:p>
            <a:pPr>
              <a:lnSpc>
                <a:spcPct val="150000"/>
              </a:lnSpc>
            </a:pPr>
            <a:endParaRPr lang="es-ES" sz="700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36EBA23-CFD9-4C3C-A073-6220F44FA48A}"/>
              </a:ext>
            </a:extLst>
          </p:cNvPr>
          <p:cNvCxnSpPr>
            <a:cxnSpLocks/>
          </p:cNvCxnSpPr>
          <p:nvPr/>
        </p:nvCxnSpPr>
        <p:spPr>
          <a:xfrm>
            <a:off x="0" y="875441"/>
            <a:ext cx="12192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D794F2EF-4132-4B8A-8FE5-05BB1A5B2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526" y="1285250"/>
            <a:ext cx="5581599" cy="2681242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51F8FCF2-FA78-4AE6-A601-33712723ABDC}"/>
              </a:ext>
            </a:extLst>
          </p:cNvPr>
          <p:cNvSpPr txBox="1"/>
          <p:nvPr/>
        </p:nvSpPr>
        <p:spPr>
          <a:xfrm>
            <a:off x="381740" y="4233442"/>
            <a:ext cx="10253709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Software de optimización;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Reagrupa métodos como </a:t>
            </a:r>
            <a:r>
              <a:rPr lang="es-ES" sz="1600" i="1" dirty="0"/>
              <a:t>gradientes </a:t>
            </a:r>
            <a:r>
              <a:rPr lang="es-ES" sz="1600" i="1" dirty="0" err="1"/>
              <a:t>descendete</a:t>
            </a:r>
            <a:r>
              <a:rPr lang="es-ES" sz="1600" i="1" dirty="0"/>
              <a:t>, algoritmos genéticos híbridos, Compressed </a:t>
            </a:r>
            <a:r>
              <a:rPr lang="es-ES" sz="1600" i="1" dirty="0" err="1"/>
              <a:t>Row</a:t>
            </a:r>
            <a:r>
              <a:rPr lang="es-ES" sz="1600" i="1" dirty="0"/>
              <a:t> Storage…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Algoritmo semi-determinístico para mejorar las soluciones iniciales de las que se parte;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i="1" dirty="0"/>
              <a:t>Benjamín </a:t>
            </a:r>
            <a:r>
              <a:rPr lang="es-ES" sz="1600" i="1" dirty="0" err="1"/>
              <a:t>Ivorra</a:t>
            </a:r>
            <a:r>
              <a:rPr lang="es-ES" sz="1600" i="1" dirty="0"/>
              <a:t>, </a:t>
            </a:r>
            <a:r>
              <a:rPr lang="es-ES" sz="1600" i="1" dirty="0" err="1"/>
              <a:t>Bijan</a:t>
            </a:r>
            <a:r>
              <a:rPr lang="es-ES" sz="1600" i="1" dirty="0"/>
              <a:t> </a:t>
            </a:r>
            <a:r>
              <a:rPr lang="es-ES" sz="1600" i="1" dirty="0" err="1"/>
              <a:t>Mohammadi</a:t>
            </a:r>
            <a:r>
              <a:rPr lang="es-ES" sz="1600" i="1" dirty="0"/>
              <a:t>, Ángel Manuel Ramos, grupo MOMAT </a:t>
            </a:r>
            <a:r>
              <a:rPr lang="es-ES" sz="1600" dirty="0"/>
              <a:t>(Universidad Complutense de Madrid. )</a:t>
            </a:r>
          </a:p>
        </p:txBody>
      </p:sp>
    </p:spTree>
    <p:extLst>
      <p:ext uri="{BB962C8B-B14F-4D97-AF65-F5344CB8AC3E}">
        <p14:creationId xmlns:p14="http://schemas.microsoft.com/office/powerpoint/2010/main" val="2742028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43B630-DE78-4E83-9609-58979028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51" y="6459784"/>
            <a:ext cx="5795166" cy="365125"/>
          </a:xfrm>
        </p:spPr>
        <p:txBody>
          <a:bodyPr/>
          <a:lstStyle/>
          <a:p>
            <a:r>
              <a:rPr lang="es-ES" dirty="0"/>
              <a:t>Máster en Tratamiento Estadístico Computacional de la Información. A. Marta Gabaldón Pérez.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82AF54D-E39F-4B4B-8AAC-4212EF56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206E-150F-4779-8FB2-6772ACBDFA40}" type="slidenum">
              <a:rPr lang="es-ES" smtClean="0"/>
              <a:t>16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5668E2-02F0-4BC0-9EDE-C7CFD0BE98A2}"/>
              </a:ext>
            </a:extLst>
          </p:cNvPr>
          <p:cNvSpPr txBox="1"/>
          <p:nvPr/>
        </p:nvSpPr>
        <p:spPr>
          <a:xfrm>
            <a:off x="381740" y="167555"/>
            <a:ext cx="893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2. ALGORTIMOS GENÉTICOS (AG).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5724B800-CD72-4A8E-B881-09D707991887}"/>
                  </a:ext>
                </a:extLst>
              </p:cNvPr>
              <p:cNvSpPr txBox="1"/>
              <p:nvPr/>
            </p:nvSpPr>
            <p:spPr>
              <a:xfrm>
                <a:off x="381740" y="848836"/>
                <a:ext cx="11381172" cy="4509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i="1" u="sng" dirty="0"/>
                  <a:t>2.2. Características AG. </a:t>
                </a:r>
              </a:p>
              <a:p>
                <a:pPr>
                  <a:lnSpc>
                    <a:spcPct val="150000"/>
                  </a:lnSpc>
                </a:pPr>
                <a:endParaRPr lang="es-ES" sz="700" dirty="0"/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dirty="0"/>
                  <a:t>Ideados en 1970 por </a:t>
                </a:r>
                <a:r>
                  <a:rPr lang="es-ES" dirty="0" err="1"/>
                  <a:t>Jonh</a:t>
                </a:r>
                <a:r>
                  <a:rPr lang="es-ES" dirty="0"/>
                  <a:t> </a:t>
                </a:r>
                <a:r>
                  <a:rPr lang="es-ES" dirty="0" err="1"/>
                  <a:t>Henrry</a:t>
                </a:r>
                <a:r>
                  <a:rPr lang="es-ES" dirty="0"/>
                  <a:t> </a:t>
                </a:r>
                <a:r>
                  <a:rPr lang="es-ES" dirty="0" err="1"/>
                  <a:t>Holand</a:t>
                </a:r>
                <a:r>
                  <a:rPr lang="es-ES" dirty="0"/>
                  <a:t>: </a:t>
                </a:r>
                <a:r>
                  <a:rPr lang="es-ES" i="1" dirty="0"/>
                  <a:t>procesos de supervivencia y adaptación de los seres vivos;</a:t>
                </a:r>
                <a:endParaRPr lang="es-ES" dirty="0"/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dirty="0"/>
                  <a:t>Método metaheurístico iterativo de </a:t>
                </a:r>
                <a:r>
                  <a:rPr lang="es-ES" b="1" dirty="0"/>
                  <a:t>búsqueda evolutiva</a:t>
                </a:r>
                <a:r>
                  <a:rPr lang="es-ES" dirty="0"/>
                  <a:t> los cuales: </a:t>
                </a:r>
                <a:r>
                  <a:rPr lang="es-ES" i="1" dirty="0"/>
                  <a:t>exploración global del espacio de diseño y búsqueda de solución óptima del problema</a:t>
                </a:r>
                <a:r>
                  <a:rPr lang="es-ES" dirty="0"/>
                  <a:t>;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b="1" dirty="0"/>
                  <a:t>Idea general AG</a:t>
                </a:r>
                <a:r>
                  <a:rPr lang="es-ES" dirty="0"/>
                  <a:t>: seleccionar </a:t>
                </a:r>
                <a:r>
                  <a:rPr lang="es-ES" i="1" dirty="0"/>
                  <a:t>individuos</a:t>
                </a:r>
                <a:r>
                  <a:rPr lang="es-ES" dirty="0"/>
                  <a:t> de la población inicial/actual (</a:t>
                </a:r>
                <a:r>
                  <a:rPr lang="es-ES" i="1" dirty="0"/>
                  <a:t>padres,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𝑝𝑖</m:t>
                        </m:r>
                      </m:sub>
                    </m:sSub>
                  </m:oMath>
                </a14:m>
                <a:r>
                  <a:rPr lang="es-ES" dirty="0"/>
                  <a:t>) cuya información se cruza para producir una población de descendencia con mejores “características” (</a:t>
                </a:r>
                <a:r>
                  <a:rPr lang="es-ES" i="1" dirty="0"/>
                  <a:t>hijos,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𝑑𝑖</m:t>
                        </m:r>
                      </m:sub>
                    </m:sSub>
                  </m:oMath>
                </a14:m>
                <a:r>
                  <a:rPr lang="es-ES" dirty="0"/>
                  <a:t>)</a:t>
                </a:r>
                <a:r>
                  <a:rPr lang="es-ES" i="1" dirty="0"/>
                  <a:t>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dirty="0"/>
                  <a:t>No se conoce la calidad exacta de la solución;</a:t>
                </a:r>
              </a:p>
              <a:p>
                <a:pPr algn="just">
                  <a:lnSpc>
                    <a:spcPct val="200000"/>
                  </a:lnSpc>
                </a:pPr>
                <a:endParaRPr lang="es-ES" sz="700" i="1" dirty="0"/>
              </a:p>
              <a:p>
                <a:pPr algn="just">
                  <a:lnSpc>
                    <a:spcPct val="200000"/>
                  </a:lnSpc>
                </a:pPr>
                <a:endParaRPr lang="es-ES" sz="700" i="1" dirty="0"/>
              </a:p>
              <a:p>
                <a:pPr algn="ctr">
                  <a:lnSpc>
                    <a:spcPct val="200000"/>
                  </a:lnSpc>
                </a:pPr>
                <a:r>
                  <a:rPr lang="es-ES" sz="1600" i="1" dirty="0"/>
                  <a:t>Individuos = soluciones factibles</a:t>
                </a:r>
              </a:p>
              <a:p>
                <a:pPr algn="ctr">
                  <a:lnSpc>
                    <a:spcPct val="2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𝑝𝑖</m:t>
                        </m:r>
                      </m:sub>
                    </m:sSub>
                  </m:oMath>
                </a14:m>
                <a:r>
                  <a:rPr lang="es-ES" sz="16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" sz="1600" dirty="0"/>
                  <a:t> Ɐ i</a:t>
                </a:r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5724B800-CD72-4A8E-B881-09D707991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40" y="848836"/>
                <a:ext cx="11381172" cy="4509761"/>
              </a:xfrm>
              <a:prstGeom prst="rect">
                <a:avLst/>
              </a:prstGeom>
              <a:blipFill>
                <a:blip r:embed="rId2"/>
                <a:stretch>
                  <a:fillRect l="-482" t="-676" r="-85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36EBA23-CFD9-4C3C-A073-6220F44FA48A}"/>
              </a:ext>
            </a:extLst>
          </p:cNvPr>
          <p:cNvCxnSpPr>
            <a:cxnSpLocks/>
          </p:cNvCxnSpPr>
          <p:nvPr/>
        </p:nvCxnSpPr>
        <p:spPr>
          <a:xfrm>
            <a:off x="0" y="637454"/>
            <a:ext cx="12192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708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43B630-DE78-4E83-9609-58979028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51" y="6459784"/>
            <a:ext cx="5795166" cy="365125"/>
          </a:xfrm>
        </p:spPr>
        <p:txBody>
          <a:bodyPr/>
          <a:lstStyle/>
          <a:p>
            <a:r>
              <a:rPr lang="es-ES" dirty="0"/>
              <a:t>Máster en Tratamiento Estadístico Computacional de la Información. A. Marta Gabaldón Pérez.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82AF54D-E39F-4B4B-8AAC-4212EF56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206E-150F-4779-8FB2-6772ACBDFA40}" type="slidenum">
              <a:rPr lang="es-ES" smtClean="0"/>
              <a:t>17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5668E2-02F0-4BC0-9EDE-C7CFD0BE98A2}"/>
              </a:ext>
            </a:extLst>
          </p:cNvPr>
          <p:cNvSpPr txBox="1"/>
          <p:nvPr/>
        </p:nvSpPr>
        <p:spPr>
          <a:xfrm>
            <a:off x="381740" y="167555"/>
            <a:ext cx="893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2. ALGORTIMOS GENÉTICOS (AG).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24B800-CD72-4A8E-B881-09D707991887}"/>
              </a:ext>
            </a:extLst>
          </p:cNvPr>
          <p:cNvSpPr txBox="1"/>
          <p:nvPr/>
        </p:nvSpPr>
        <p:spPr>
          <a:xfrm>
            <a:off x="381739" y="869582"/>
            <a:ext cx="11381172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u="sng" dirty="0"/>
              <a:t>2.3. Proceso AG. </a:t>
            </a:r>
          </a:p>
          <a:p>
            <a:pPr>
              <a:lnSpc>
                <a:spcPct val="150000"/>
              </a:lnSpc>
            </a:pPr>
            <a:endParaRPr lang="es-ES" sz="700" dirty="0"/>
          </a:p>
          <a:p>
            <a:pPr>
              <a:lnSpc>
                <a:spcPct val="150000"/>
              </a:lnSpc>
            </a:pPr>
            <a:endParaRPr lang="es-ES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36EBA23-CFD9-4C3C-A073-6220F44FA48A}"/>
              </a:ext>
            </a:extLst>
          </p:cNvPr>
          <p:cNvCxnSpPr>
            <a:cxnSpLocks/>
          </p:cNvCxnSpPr>
          <p:nvPr/>
        </p:nvCxnSpPr>
        <p:spPr>
          <a:xfrm>
            <a:off x="0" y="681842"/>
            <a:ext cx="12192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40902C22-E783-47BE-9472-F023A8C76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493" y="1473040"/>
            <a:ext cx="7881291" cy="390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6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43B630-DE78-4E83-9609-58979028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51" y="6459784"/>
            <a:ext cx="5795166" cy="365125"/>
          </a:xfrm>
        </p:spPr>
        <p:txBody>
          <a:bodyPr/>
          <a:lstStyle/>
          <a:p>
            <a:r>
              <a:rPr lang="es-ES" dirty="0"/>
              <a:t>Máster en Tratamiento Estadístico Computacional de la Información. A. Marta Gabaldón Pérez.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82AF54D-E39F-4B4B-8AAC-4212EF56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206E-150F-4779-8FB2-6772ACBDFA40}" type="slidenum">
              <a:rPr lang="es-ES" smtClean="0"/>
              <a:t>18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5668E2-02F0-4BC0-9EDE-C7CFD0BE98A2}"/>
              </a:ext>
            </a:extLst>
          </p:cNvPr>
          <p:cNvSpPr txBox="1"/>
          <p:nvPr/>
        </p:nvSpPr>
        <p:spPr>
          <a:xfrm>
            <a:off x="319595" y="204187"/>
            <a:ext cx="89309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/>
              <a:t>2. ALGORITMOS GENÉTICOS (AG)</a:t>
            </a:r>
            <a:r>
              <a:rPr lang="es-ES" sz="1100" b="1" dirty="0"/>
              <a:t>.</a:t>
            </a:r>
            <a:r>
              <a:rPr lang="es-ES" sz="1100" dirty="0"/>
              <a:t> </a:t>
            </a:r>
          </a:p>
          <a:p>
            <a:pPr>
              <a:lnSpc>
                <a:spcPct val="150000"/>
              </a:lnSpc>
            </a:pPr>
            <a:r>
              <a:rPr lang="es-ES" sz="1200" dirty="0"/>
              <a:t>	Proceso AG.  </a:t>
            </a:r>
          </a:p>
        </p:txBody>
      </p:sp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id="{925F2688-688C-4A16-B849-5BF4DD62BF88}"/>
              </a:ext>
            </a:extLst>
          </p:cNvPr>
          <p:cNvCxnSpPr>
            <a:cxnSpLocks/>
          </p:cNvCxnSpPr>
          <p:nvPr/>
        </p:nvCxnSpPr>
        <p:spPr>
          <a:xfrm>
            <a:off x="443883" y="674703"/>
            <a:ext cx="310722" cy="16867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18C896C8-E181-455D-9FA7-DDE8F0ED4256}"/>
              </a:ext>
            </a:extLst>
          </p:cNvPr>
          <p:cNvCxnSpPr>
            <a:cxnSpLocks/>
          </p:cNvCxnSpPr>
          <p:nvPr/>
        </p:nvCxnSpPr>
        <p:spPr>
          <a:xfrm>
            <a:off x="0" y="1080974"/>
            <a:ext cx="12192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2B860F0-D026-40C9-AE69-D55616AA2512}"/>
              </a:ext>
            </a:extLst>
          </p:cNvPr>
          <p:cNvSpPr txBox="1"/>
          <p:nvPr/>
        </p:nvSpPr>
        <p:spPr>
          <a:xfrm>
            <a:off x="3078480" y="51714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4B7CF39-BF7A-4C47-AEC7-106C02484B57}"/>
              </a:ext>
            </a:extLst>
          </p:cNvPr>
          <p:cNvSpPr txBox="1"/>
          <p:nvPr/>
        </p:nvSpPr>
        <p:spPr>
          <a:xfrm>
            <a:off x="532660" y="1367161"/>
            <a:ext cx="1112372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" i="1" u="sng" dirty="0"/>
              <a:t>Paso 1</a:t>
            </a:r>
            <a:r>
              <a:rPr lang="es-ES" i="1" dirty="0"/>
              <a:t>. Generación de la población inicial. </a:t>
            </a:r>
          </a:p>
          <a:p>
            <a:pPr algn="just">
              <a:lnSpc>
                <a:spcPct val="200000"/>
              </a:lnSpc>
            </a:pPr>
            <a:endParaRPr lang="es-ES" sz="700" dirty="0"/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/>
              <a:t>Mediante una selección aleatoria del conjunto de </a:t>
            </a:r>
            <a:r>
              <a:rPr lang="es-ES" i="1" dirty="0"/>
              <a:t>individuos</a:t>
            </a:r>
            <a:r>
              <a:rPr lang="es-ES" dirty="0"/>
              <a:t> que constituyen soluciones factibles la problema; 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/>
              <a:t>Mediante soluciones previamente obtenidas/conocidas.</a:t>
            </a:r>
          </a:p>
          <a:p>
            <a:pPr algn="just">
              <a:lnSpc>
                <a:spcPct val="200000"/>
              </a:lnSpc>
            </a:pPr>
            <a:endParaRPr lang="es-ES" sz="700" dirty="0"/>
          </a:p>
          <a:p>
            <a:pPr>
              <a:lnSpc>
                <a:spcPct val="200000"/>
              </a:lnSpc>
            </a:pPr>
            <a:r>
              <a:rPr lang="es-ES" i="1" u="sng" dirty="0"/>
              <a:t>Paso 2</a:t>
            </a:r>
            <a:r>
              <a:rPr lang="es-ES" i="1" dirty="0"/>
              <a:t>. Selección de padres. </a:t>
            </a:r>
          </a:p>
          <a:p>
            <a:pPr algn="just">
              <a:lnSpc>
                <a:spcPct val="200000"/>
              </a:lnSpc>
            </a:pPr>
            <a:endParaRPr lang="es-ES" sz="700" dirty="0"/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b="1" dirty="0"/>
              <a:t>NO SIEMPRE SE SELECCIONAN LOS </a:t>
            </a:r>
            <a:r>
              <a:rPr lang="es-ES" b="1" i="1" dirty="0"/>
              <a:t>INDIVIDUOS</a:t>
            </a:r>
            <a:r>
              <a:rPr lang="es-ES" b="1" dirty="0"/>
              <a:t> DE LA POBLACIÓN INICIAL/ACTUAL CON MEJORES CARACTERÍSTICAS;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i="1" dirty="0"/>
              <a:t>Selección proporcional, selección determinista, normalización, clasificación…</a:t>
            </a:r>
          </a:p>
        </p:txBody>
      </p:sp>
    </p:spTree>
    <p:extLst>
      <p:ext uri="{BB962C8B-B14F-4D97-AF65-F5344CB8AC3E}">
        <p14:creationId xmlns:p14="http://schemas.microsoft.com/office/powerpoint/2010/main" val="1664637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43B630-DE78-4E83-9609-58979028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51" y="6459784"/>
            <a:ext cx="5795166" cy="365125"/>
          </a:xfrm>
        </p:spPr>
        <p:txBody>
          <a:bodyPr/>
          <a:lstStyle/>
          <a:p>
            <a:r>
              <a:rPr lang="es-ES" dirty="0"/>
              <a:t>Máster en Tratamiento Estadístico Computacional de la Información. A. Marta Gabaldón Pérez.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82AF54D-E39F-4B4B-8AAC-4212EF56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206E-150F-4779-8FB2-6772ACBDFA40}" type="slidenum">
              <a:rPr lang="es-ES" smtClean="0"/>
              <a:t>19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5668E2-02F0-4BC0-9EDE-C7CFD0BE98A2}"/>
              </a:ext>
            </a:extLst>
          </p:cNvPr>
          <p:cNvSpPr txBox="1"/>
          <p:nvPr/>
        </p:nvSpPr>
        <p:spPr>
          <a:xfrm>
            <a:off x="319595" y="204187"/>
            <a:ext cx="89309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/>
              <a:t>2. ALGORITMOS GENÉTICOS (AG)</a:t>
            </a:r>
            <a:r>
              <a:rPr lang="es-ES" sz="1100" b="1" dirty="0"/>
              <a:t>.</a:t>
            </a:r>
            <a:r>
              <a:rPr lang="es-ES" sz="1100" dirty="0"/>
              <a:t> </a:t>
            </a:r>
          </a:p>
          <a:p>
            <a:pPr>
              <a:lnSpc>
                <a:spcPct val="150000"/>
              </a:lnSpc>
            </a:pPr>
            <a:r>
              <a:rPr lang="es-ES" sz="1200" dirty="0"/>
              <a:t>	Proceso AG.  </a:t>
            </a:r>
          </a:p>
        </p:txBody>
      </p:sp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id="{925F2688-688C-4A16-B849-5BF4DD62BF88}"/>
              </a:ext>
            </a:extLst>
          </p:cNvPr>
          <p:cNvCxnSpPr>
            <a:cxnSpLocks/>
          </p:cNvCxnSpPr>
          <p:nvPr/>
        </p:nvCxnSpPr>
        <p:spPr>
          <a:xfrm>
            <a:off x="443883" y="674703"/>
            <a:ext cx="310722" cy="16867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18C896C8-E181-455D-9FA7-DDE8F0ED4256}"/>
              </a:ext>
            </a:extLst>
          </p:cNvPr>
          <p:cNvCxnSpPr>
            <a:cxnSpLocks/>
          </p:cNvCxnSpPr>
          <p:nvPr/>
        </p:nvCxnSpPr>
        <p:spPr>
          <a:xfrm>
            <a:off x="0" y="1080974"/>
            <a:ext cx="12192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2B860F0-D026-40C9-AE69-D55616AA2512}"/>
              </a:ext>
            </a:extLst>
          </p:cNvPr>
          <p:cNvSpPr txBox="1"/>
          <p:nvPr/>
        </p:nvSpPr>
        <p:spPr>
          <a:xfrm>
            <a:off x="3078480" y="51714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4B7CF39-BF7A-4C47-AEC7-106C02484B57}"/>
              </a:ext>
            </a:extLst>
          </p:cNvPr>
          <p:cNvSpPr txBox="1"/>
          <p:nvPr/>
        </p:nvSpPr>
        <p:spPr>
          <a:xfrm>
            <a:off x="532660" y="1367161"/>
            <a:ext cx="11123721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u="sng" dirty="0"/>
              <a:t>Paso 3</a:t>
            </a:r>
            <a:r>
              <a:rPr lang="es-ES" i="1" dirty="0"/>
              <a:t>. Cruce. </a:t>
            </a:r>
          </a:p>
          <a:p>
            <a:pPr algn="just">
              <a:lnSpc>
                <a:spcPct val="150000"/>
              </a:lnSpc>
            </a:pPr>
            <a:endParaRPr lang="es-ES" sz="7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Combinar información de los diferentes individuos;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 Características más interesantes de estos queden reunidas en uno nuevo;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i="1" dirty="0"/>
              <a:t>Cruce uniforme: </a:t>
            </a:r>
            <a:r>
              <a:rPr lang="es-ES" dirty="0"/>
              <a:t>genes comunes de padres pasan a los hijos, el resto al azar;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i="1" dirty="0"/>
              <a:t>Cruce de un punto: </a:t>
            </a:r>
            <a:r>
              <a:rPr lang="es-ES" dirty="0"/>
              <a:t>genes de los padres divididos al azar en un punto y se intercambian;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i="1" dirty="0"/>
              <a:t>Cruce múltiples puntos: </a:t>
            </a:r>
            <a:r>
              <a:rPr lang="es-ES" dirty="0"/>
              <a:t>múltiples puntos aleatorios.</a:t>
            </a:r>
            <a:endParaRPr lang="es-ES" i="1" dirty="0"/>
          </a:p>
          <a:p>
            <a:pPr algn="just">
              <a:lnSpc>
                <a:spcPct val="150000"/>
              </a:lnSpc>
            </a:pPr>
            <a:endParaRPr lang="es-ES" sz="700" dirty="0"/>
          </a:p>
          <a:p>
            <a:pPr algn="just">
              <a:lnSpc>
                <a:spcPct val="150000"/>
              </a:lnSpc>
            </a:pPr>
            <a:r>
              <a:rPr lang="es-ES" i="1" u="sng" dirty="0"/>
              <a:t>Paso 4</a:t>
            </a:r>
            <a:r>
              <a:rPr lang="es-ES" i="1" dirty="0"/>
              <a:t>. Elitismo. </a:t>
            </a:r>
          </a:p>
          <a:p>
            <a:pPr algn="just">
              <a:lnSpc>
                <a:spcPct val="150000"/>
              </a:lnSpc>
            </a:pPr>
            <a:endParaRPr lang="es-ES" sz="7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Selección de individuos que pasan intactos de una generación a otra;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S</a:t>
            </a:r>
            <a:r>
              <a:rPr lang="es-ES" i="1" dirty="0"/>
              <a:t>uelen </a:t>
            </a:r>
            <a:r>
              <a:rPr lang="es-ES" dirty="0"/>
              <a:t>elegir los individuos más aptos de cada población</a:t>
            </a:r>
          </a:p>
        </p:txBody>
      </p:sp>
    </p:spTree>
    <p:extLst>
      <p:ext uri="{BB962C8B-B14F-4D97-AF65-F5344CB8AC3E}">
        <p14:creationId xmlns:p14="http://schemas.microsoft.com/office/powerpoint/2010/main" val="426586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43B630-DE78-4E83-9609-58979028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51" y="6459784"/>
            <a:ext cx="5795166" cy="365125"/>
          </a:xfrm>
        </p:spPr>
        <p:txBody>
          <a:bodyPr/>
          <a:lstStyle/>
          <a:p>
            <a:r>
              <a:rPr lang="es-ES" dirty="0"/>
              <a:t>Máster en Tratamiento Estadístico Computacional de la Información. A. Marta Gabaldón Pérez.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82AF54D-E39F-4B4B-8AAC-4212EF56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206E-150F-4779-8FB2-6772ACBDFA40}" type="slidenum">
              <a:rPr lang="es-ES" smtClean="0"/>
              <a:t>2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5668E2-02F0-4BC0-9EDE-C7CFD0BE98A2}"/>
              </a:ext>
            </a:extLst>
          </p:cNvPr>
          <p:cNvSpPr txBox="1"/>
          <p:nvPr/>
        </p:nvSpPr>
        <p:spPr>
          <a:xfrm>
            <a:off x="381740" y="167555"/>
            <a:ext cx="8930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C</a:t>
            </a:r>
            <a:r>
              <a:rPr lang="es-ES" sz="2800" dirty="0"/>
              <a:t>ONTENIDOS.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36EBA23-CFD9-4C3C-A073-6220F44FA48A}"/>
              </a:ext>
            </a:extLst>
          </p:cNvPr>
          <p:cNvCxnSpPr>
            <a:cxnSpLocks/>
          </p:cNvCxnSpPr>
          <p:nvPr/>
        </p:nvCxnSpPr>
        <p:spPr>
          <a:xfrm>
            <a:off x="0" y="877151"/>
            <a:ext cx="12192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2B40FC41-5160-479B-A2D2-807EB7D199FC}"/>
              </a:ext>
            </a:extLst>
          </p:cNvPr>
          <p:cNvSpPr txBox="1">
            <a:spLocks/>
          </p:cNvSpPr>
          <p:nvPr/>
        </p:nvSpPr>
        <p:spPr>
          <a:xfrm>
            <a:off x="645110" y="1102705"/>
            <a:ext cx="10058400" cy="3865535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70000"/>
              </a:lnSpc>
              <a:buFont typeface="Calibri" panose="020F0502020204030204" pitchFamily="34" charset="0"/>
              <a:buAutoNum type="arabicPeriod"/>
            </a:pPr>
            <a:r>
              <a:rPr lang="es-ES" b="1" dirty="0"/>
              <a:t>D</a:t>
            </a:r>
            <a:r>
              <a:rPr lang="es-ES" sz="1800" b="1" dirty="0"/>
              <a:t>escripción del </a:t>
            </a:r>
            <a:r>
              <a:rPr lang="es-ES" b="1" dirty="0"/>
              <a:t>p</a:t>
            </a:r>
            <a:r>
              <a:rPr lang="es-ES" sz="1800" b="1" dirty="0"/>
              <a:t>roblema. </a:t>
            </a:r>
          </a:p>
          <a:p>
            <a:pPr marL="457200" indent="-457200">
              <a:lnSpc>
                <a:spcPct val="170000"/>
              </a:lnSpc>
              <a:buFont typeface="Calibri" panose="020F0502020204030204" pitchFamily="34" charset="0"/>
              <a:buAutoNum type="arabicPeriod"/>
            </a:pPr>
            <a:r>
              <a:rPr lang="es-ES" sz="1800" b="1" dirty="0"/>
              <a:t>GOP y HGMA. </a:t>
            </a:r>
          </a:p>
          <a:p>
            <a:pPr marL="457200" indent="-457200">
              <a:lnSpc>
                <a:spcPct val="170000"/>
              </a:lnSpc>
              <a:buFont typeface="Calibri" panose="020F0502020204030204" pitchFamily="34" charset="0"/>
              <a:buAutoNum type="arabicPeriod"/>
            </a:pPr>
            <a:r>
              <a:rPr lang="es-ES" b="1" dirty="0"/>
              <a:t>E</a:t>
            </a:r>
            <a:r>
              <a:rPr lang="es-ES" sz="1800" b="1" dirty="0"/>
              <a:t>xperimentos </a:t>
            </a:r>
            <a:r>
              <a:rPr lang="es-ES" b="1" dirty="0"/>
              <a:t>n</a:t>
            </a:r>
            <a:r>
              <a:rPr lang="es-ES" sz="1800" b="1" dirty="0"/>
              <a:t>uméricos y </a:t>
            </a:r>
            <a:r>
              <a:rPr lang="es-ES" b="1" dirty="0"/>
              <a:t>r</a:t>
            </a:r>
            <a:r>
              <a:rPr lang="es-ES" sz="1800" b="1" dirty="0"/>
              <a:t>esultados. </a:t>
            </a:r>
          </a:p>
          <a:p>
            <a:pPr marL="457200" indent="-457200">
              <a:lnSpc>
                <a:spcPct val="170000"/>
              </a:lnSpc>
              <a:buFont typeface="Calibri" panose="020F0502020204030204" pitchFamily="34" charset="0"/>
              <a:buAutoNum type="arabicPeriod"/>
            </a:pPr>
            <a:r>
              <a:rPr lang="es-ES" b="1" dirty="0"/>
              <a:t>C</a:t>
            </a:r>
            <a:r>
              <a:rPr lang="es-ES" sz="1800" b="1" dirty="0"/>
              <a:t>onclusiones y </a:t>
            </a:r>
            <a:r>
              <a:rPr lang="es-ES" b="1" dirty="0"/>
              <a:t>p</a:t>
            </a:r>
            <a:r>
              <a:rPr lang="es-ES" sz="1800" b="1" dirty="0"/>
              <a:t>erspectivas.</a:t>
            </a:r>
          </a:p>
          <a:p>
            <a:pPr marL="457200" indent="-457200">
              <a:lnSpc>
                <a:spcPct val="170000"/>
              </a:lnSpc>
              <a:buFont typeface="Calibri" panose="020F0502020204030204" pitchFamily="34" charset="0"/>
              <a:buAutoNum type="arabicPeriod"/>
            </a:pPr>
            <a:r>
              <a:rPr lang="es-ES" sz="1800" b="1" dirty="0"/>
              <a:t>Bibliografía.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650124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43B630-DE78-4E83-9609-58979028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51" y="6459784"/>
            <a:ext cx="5795166" cy="365125"/>
          </a:xfrm>
        </p:spPr>
        <p:txBody>
          <a:bodyPr/>
          <a:lstStyle/>
          <a:p>
            <a:r>
              <a:rPr lang="es-ES" dirty="0"/>
              <a:t>Máster en Tratamiento Estadístico Computacional de la Información. A. Marta Gabaldón Pérez.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82AF54D-E39F-4B4B-8AAC-4212EF56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206E-150F-4779-8FB2-6772ACBDFA40}" type="slidenum">
              <a:rPr lang="es-ES" smtClean="0"/>
              <a:t>20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5668E2-02F0-4BC0-9EDE-C7CFD0BE98A2}"/>
              </a:ext>
            </a:extLst>
          </p:cNvPr>
          <p:cNvSpPr txBox="1"/>
          <p:nvPr/>
        </p:nvSpPr>
        <p:spPr>
          <a:xfrm>
            <a:off x="319595" y="204187"/>
            <a:ext cx="89309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/>
              <a:t>2. ALGORITMOS GENÉTICOS (AG)</a:t>
            </a:r>
            <a:r>
              <a:rPr lang="es-ES" sz="1100" b="1" dirty="0"/>
              <a:t>.</a:t>
            </a:r>
            <a:r>
              <a:rPr lang="es-ES" sz="1100" dirty="0"/>
              <a:t> </a:t>
            </a:r>
          </a:p>
          <a:p>
            <a:pPr>
              <a:lnSpc>
                <a:spcPct val="150000"/>
              </a:lnSpc>
            </a:pPr>
            <a:r>
              <a:rPr lang="es-ES" sz="1200" dirty="0"/>
              <a:t>	Proceso AG.  </a:t>
            </a:r>
          </a:p>
        </p:txBody>
      </p:sp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id="{925F2688-688C-4A16-B849-5BF4DD62BF88}"/>
              </a:ext>
            </a:extLst>
          </p:cNvPr>
          <p:cNvCxnSpPr>
            <a:cxnSpLocks/>
          </p:cNvCxnSpPr>
          <p:nvPr/>
        </p:nvCxnSpPr>
        <p:spPr>
          <a:xfrm>
            <a:off x="443883" y="674703"/>
            <a:ext cx="310722" cy="16867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18C896C8-E181-455D-9FA7-DDE8F0ED4256}"/>
              </a:ext>
            </a:extLst>
          </p:cNvPr>
          <p:cNvCxnSpPr>
            <a:cxnSpLocks/>
          </p:cNvCxnSpPr>
          <p:nvPr/>
        </p:nvCxnSpPr>
        <p:spPr>
          <a:xfrm>
            <a:off x="0" y="1080974"/>
            <a:ext cx="12192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2B860F0-D026-40C9-AE69-D55616AA2512}"/>
              </a:ext>
            </a:extLst>
          </p:cNvPr>
          <p:cNvSpPr txBox="1"/>
          <p:nvPr/>
        </p:nvSpPr>
        <p:spPr>
          <a:xfrm>
            <a:off x="3078480" y="51714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14B7CF39-BF7A-4C47-AEC7-106C02484B57}"/>
                  </a:ext>
                </a:extLst>
              </p:cNvPr>
              <p:cNvSpPr txBox="1"/>
              <p:nvPr/>
            </p:nvSpPr>
            <p:spPr>
              <a:xfrm>
                <a:off x="532660" y="1367161"/>
                <a:ext cx="11123721" cy="5129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i="1" u="sng" dirty="0"/>
                  <a:t>Paso 5</a:t>
                </a:r>
                <a:r>
                  <a:rPr lang="es-ES" i="1" dirty="0"/>
                  <a:t>. Mutación. </a:t>
                </a:r>
              </a:p>
              <a:p>
                <a:pPr algn="just">
                  <a:lnSpc>
                    <a:spcPct val="150000"/>
                  </a:lnSpc>
                </a:pPr>
                <a:endParaRPr lang="es-ES" sz="700" dirty="0"/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i="1" dirty="0"/>
                  <a:t>Explora características </a:t>
                </a:r>
                <a:r>
                  <a:rPr lang="es-ES" dirty="0"/>
                  <a:t>que, quizá, no se hayan considerado previamente; 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dirty="0"/>
                  <a:t>Introduce, con probabilidad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s-ES" dirty="0"/>
                  <a:t>nuevas características entre los individuos de la población; 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s-ES" dirty="0"/>
                  <a:t> → 0: características eliminadas en pasos anteriores perdidas; 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s-ES" dirty="0"/>
                  <a:t> → 1: se pueden perder características adecuadas para la solución; 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s-ES" sz="1050" dirty="0"/>
              </a:p>
              <a:p>
                <a:pPr algn="just">
                  <a:lnSpc>
                    <a:spcPct val="150000"/>
                  </a:lnSpc>
                </a:pPr>
                <a:r>
                  <a:rPr lang="es-ES" i="1" u="sng" dirty="0"/>
                  <a:t>2.4. HGMA.</a:t>
                </a:r>
              </a:p>
              <a:p>
                <a:pPr algn="just">
                  <a:lnSpc>
                    <a:spcPct val="150000"/>
                  </a:lnSpc>
                </a:pPr>
                <a:endParaRPr lang="es-ES" sz="700" i="1" u="sng" dirty="0"/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dirty="0"/>
                  <a:t>Ejecución sucesiva del AG, cuya población inicial es mejorada recursivamente; 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</m:oMath>
                </a14:m>
                <a:r>
                  <a:rPr lang="es-ES" dirty="0"/>
                  <a:t> generaciones a partir de la población inicial aleatoria;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dirty="0"/>
                  <a:t>Se toman los mejores individuos de cada generación y estos conforman una </a:t>
                </a:r>
                <a:r>
                  <a:rPr lang="es-ES" i="1" dirty="0"/>
                  <a:t>población inicial mejorada </a:t>
                </a:r>
                <a:r>
                  <a:rPr lang="es-ES" dirty="0"/>
                  <a:t>para la siguiente ejecución.</a:t>
                </a:r>
              </a:p>
              <a:p>
                <a:pPr algn="just">
                  <a:lnSpc>
                    <a:spcPct val="150000"/>
                  </a:lnSpc>
                </a:pPr>
                <a:endParaRPr lang="es-ES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14B7CF39-BF7A-4C47-AEC7-106C02484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60" y="1367161"/>
                <a:ext cx="11123721" cy="5129096"/>
              </a:xfrm>
              <a:prstGeom prst="rect">
                <a:avLst/>
              </a:prstGeom>
              <a:blipFill>
                <a:blip r:embed="rId2"/>
                <a:stretch>
                  <a:fillRect l="-438" t="-59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366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43B630-DE78-4E83-9609-58979028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51" y="6459784"/>
            <a:ext cx="5795166" cy="365125"/>
          </a:xfrm>
        </p:spPr>
        <p:txBody>
          <a:bodyPr/>
          <a:lstStyle/>
          <a:p>
            <a:r>
              <a:rPr lang="es-ES" dirty="0"/>
              <a:t>Máster en Tratamiento Estadístico Computacional de la Información. A. Marta Gabaldón Pérez.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82AF54D-E39F-4B4B-8AAC-4212EF56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206E-150F-4779-8FB2-6772ACBDFA40}" type="slidenum">
              <a:rPr lang="es-ES" smtClean="0"/>
              <a:t>21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5668E2-02F0-4BC0-9EDE-C7CFD0BE98A2}"/>
              </a:ext>
            </a:extLst>
          </p:cNvPr>
          <p:cNvSpPr txBox="1"/>
          <p:nvPr/>
        </p:nvSpPr>
        <p:spPr>
          <a:xfrm>
            <a:off x="381740" y="167555"/>
            <a:ext cx="893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2. ALGORTIMOS GENÉTICOS (AG).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24B800-CD72-4A8E-B881-09D707991887}"/>
              </a:ext>
            </a:extLst>
          </p:cNvPr>
          <p:cNvSpPr txBox="1"/>
          <p:nvPr/>
        </p:nvSpPr>
        <p:spPr>
          <a:xfrm>
            <a:off x="381740" y="848836"/>
            <a:ext cx="11381172" cy="510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u="sng" dirty="0"/>
              <a:t>2.4. Benchmarking </a:t>
            </a:r>
            <a:r>
              <a:rPr lang="es-ES" u="sng" dirty="0"/>
              <a:t>con</a:t>
            </a:r>
            <a:r>
              <a:rPr lang="es-ES" i="1" u="sng" dirty="0"/>
              <a:t> AG. </a:t>
            </a:r>
          </a:p>
          <a:p>
            <a:pPr>
              <a:lnSpc>
                <a:spcPct val="150000"/>
              </a:lnSpc>
            </a:pPr>
            <a:endParaRPr lang="es-ES" sz="7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i="1" dirty="0"/>
              <a:t>Benchmarking </a:t>
            </a:r>
            <a:r>
              <a:rPr lang="es-ES" dirty="0"/>
              <a:t>anglicismo referido a la evaluación comparativa;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i="1" dirty="0"/>
              <a:t>Justificación del uso de AG </a:t>
            </a:r>
            <a:r>
              <a:rPr lang="es-ES" dirty="0"/>
              <a:t>en lugar de otras técnicas de optimización tales como: </a:t>
            </a:r>
            <a:r>
              <a:rPr lang="es-ES" i="1" dirty="0" err="1"/>
              <a:t>Steepest</a:t>
            </a:r>
            <a:r>
              <a:rPr lang="es-ES" i="1" dirty="0"/>
              <a:t> </a:t>
            </a:r>
            <a:r>
              <a:rPr lang="es-ES" i="1" dirty="0" err="1"/>
              <a:t>Ascent</a:t>
            </a:r>
            <a:r>
              <a:rPr lang="es-ES" i="1" dirty="0"/>
              <a:t>, </a:t>
            </a:r>
            <a:r>
              <a:rPr lang="es-ES" i="1" dirty="0" err="1"/>
              <a:t>Adaptative</a:t>
            </a:r>
            <a:r>
              <a:rPr lang="es-ES" i="1" dirty="0"/>
              <a:t> </a:t>
            </a:r>
            <a:r>
              <a:rPr lang="es-ES" i="1" dirty="0" err="1"/>
              <a:t>Simulated</a:t>
            </a:r>
            <a:r>
              <a:rPr lang="es-ES" i="1" dirty="0"/>
              <a:t> </a:t>
            </a:r>
            <a:r>
              <a:rPr lang="es-ES" i="1" dirty="0" err="1"/>
              <a:t>Annealing</a:t>
            </a:r>
            <a:r>
              <a:rPr lang="es-ES" i="1" dirty="0"/>
              <a:t>, </a:t>
            </a:r>
            <a:r>
              <a:rPr lang="es-ES" i="1" dirty="0" err="1"/>
              <a:t>Generalized</a:t>
            </a:r>
            <a:r>
              <a:rPr lang="es-ES" i="1" dirty="0"/>
              <a:t> </a:t>
            </a:r>
            <a:r>
              <a:rPr lang="es-ES" i="1" dirty="0" err="1"/>
              <a:t>Reduced</a:t>
            </a:r>
            <a:r>
              <a:rPr lang="es-ES" i="1" dirty="0"/>
              <a:t> </a:t>
            </a:r>
            <a:r>
              <a:rPr lang="es-ES" i="1" dirty="0" err="1"/>
              <a:t>Gradient</a:t>
            </a:r>
            <a:r>
              <a:rPr lang="es-ES" i="1" dirty="0"/>
              <a:t>…</a:t>
            </a:r>
            <a:endParaRPr lang="es-E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Se mide la eficiencia de cada algoritmo según: </a:t>
            </a:r>
            <a:r>
              <a:rPr lang="es-ES" i="1" dirty="0"/>
              <a:t>número de evaluaciones requeridas para alcanzar la convergencia al valor óptimo de la </a:t>
            </a:r>
            <a:r>
              <a:rPr lang="es-ES" i="1" dirty="0" err="1"/>
              <a:t>f.o</a:t>
            </a:r>
            <a:r>
              <a:rPr lang="es-ES" i="1" dirty="0"/>
              <a:t>. y según la calidad de la solución obtenida</a:t>
            </a:r>
            <a:r>
              <a:rPr lang="es-ES" dirty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Adecuación de estos algoritmos basada en un conjunto de problemas comunes </a:t>
            </a:r>
            <a:r>
              <a:rPr lang="es-ES" i="1" dirty="0"/>
              <a:t>(multimodalidad, restricciones, variables mixtas…);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i="1" dirty="0"/>
              <a:t>Conclusiones:</a:t>
            </a:r>
            <a:r>
              <a:rPr lang="es-ES" dirty="0"/>
              <a:t> los AG</a:t>
            </a:r>
          </a:p>
          <a:p>
            <a:pPr>
              <a:lnSpc>
                <a:spcPct val="150000"/>
              </a:lnSpc>
            </a:pPr>
            <a:r>
              <a:rPr lang="es-ES" dirty="0"/>
              <a:t>	1. exploran más eficientemente la superficie de respuesta, sobre todo si ésta es de tercer orden. </a:t>
            </a:r>
          </a:p>
          <a:p>
            <a:pPr>
              <a:lnSpc>
                <a:spcPct val="150000"/>
              </a:lnSpc>
            </a:pPr>
            <a:r>
              <a:rPr lang="es-ES" dirty="0"/>
              <a:t>	2. Resultan más </a:t>
            </a:r>
            <a:r>
              <a:rPr lang="es-ES" b="1" dirty="0"/>
              <a:t>fiables, robustos y eficientes</a:t>
            </a:r>
            <a:r>
              <a:rPr lang="es-ES" dirty="0"/>
              <a:t> para superficies de respuesta multimodal. </a:t>
            </a:r>
          </a:p>
          <a:p>
            <a:pPr>
              <a:lnSpc>
                <a:spcPct val="150000"/>
              </a:lnSpc>
            </a:pPr>
            <a:r>
              <a:rPr lang="es-ES" dirty="0"/>
              <a:t>	3. Ofrecen una alternativa a los métodos de gradiente convencionales. 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36EBA23-CFD9-4C3C-A073-6220F44FA48A}"/>
              </a:ext>
            </a:extLst>
          </p:cNvPr>
          <p:cNvCxnSpPr>
            <a:cxnSpLocks/>
          </p:cNvCxnSpPr>
          <p:nvPr/>
        </p:nvCxnSpPr>
        <p:spPr>
          <a:xfrm>
            <a:off x="0" y="637454"/>
            <a:ext cx="12192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511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43B630-DE78-4E83-9609-58979028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51" y="6459784"/>
            <a:ext cx="5795166" cy="365125"/>
          </a:xfrm>
        </p:spPr>
        <p:txBody>
          <a:bodyPr/>
          <a:lstStyle/>
          <a:p>
            <a:r>
              <a:rPr lang="es-ES" dirty="0"/>
              <a:t>Máster en Tratamiento Estadístico Computacional de la Información. A. Marta Gabaldón Pérez.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82AF54D-E39F-4B4B-8AAC-4212EF56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206E-150F-4779-8FB2-6772ACBDFA40}" type="slidenum">
              <a:rPr lang="es-ES" smtClean="0"/>
              <a:t>22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5668E2-02F0-4BC0-9EDE-C7CFD0BE98A2}"/>
              </a:ext>
            </a:extLst>
          </p:cNvPr>
          <p:cNvSpPr txBox="1"/>
          <p:nvPr/>
        </p:nvSpPr>
        <p:spPr>
          <a:xfrm>
            <a:off x="381740" y="167555"/>
            <a:ext cx="8930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800" dirty="0"/>
              <a:t>3</a:t>
            </a:r>
            <a:r>
              <a:rPr lang="es-ES" sz="3600" dirty="0"/>
              <a:t>.</a:t>
            </a:r>
            <a:r>
              <a:rPr lang="es-ES" dirty="0"/>
              <a:t> </a:t>
            </a:r>
            <a:r>
              <a:rPr lang="es-ES" sz="3200" dirty="0"/>
              <a:t>E</a:t>
            </a:r>
            <a:r>
              <a:rPr lang="es-ES" sz="2800" dirty="0"/>
              <a:t>XPERIMENTOS </a:t>
            </a:r>
            <a:r>
              <a:rPr lang="es-ES" sz="3200" dirty="0"/>
              <a:t>N</a:t>
            </a:r>
            <a:r>
              <a:rPr lang="es-ES" sz="2800" dirty="0"/>
              <a:t>UMÉRICOS.</a:t>
            </a:r>
            <a:endParaRPr lang="es-ES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36EBA23-CFD9-4C3C-A073-6220F44FA48A}"/>
              </a:ext>
            </a:extLst>
          </p:cNvPr>
          <p:cNvCxnSpPr>
            <a:cxnSpLocks/>
          </p:cNvCxnSpPr>
          <p:nvPr/>
        </p:nvCxnSpPr>
        <p:spPr>
          <a:xfrm>
            <a:off x="0" y="877151"/>
            <a:ext cx="12192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290ACEC7-81BC-4508-8530-E9784C8351FC}"/>
              </a:ext>
            </a:extLst>
          </p:cNvPr>
          <p:cNvSpPr txBox="1"/>
          <p:nvPr/>
        </p:nvSpPr>
        <p:spPr>
          <a:xfrm>
            <a:off x="179033" y="1122416"/>
            <a:ext cx="1183393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Datos del año 2010 referentes al Golfo de México;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Clima tropical: </a:t>
            </a:r>
            <a:r>
              <a:rPr lang="es-ES" i="1" dirty="0"/>
              <a:t>estación de lluvias, estación de huracanes  y estación seca;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Petróleo como bien comercial -&gt; plataformas de prospección petrolífera y refinerías -&gt; vertidos accidentales;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7159E9-9297-485D-9040-E2DC7436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68" y="2706508"/>
            <a:ext cx="6749064" cy="31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08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43B630-DE78-4E83-9609-58979028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51" y="6459784"/>
            <a:ext cx="5795166" cy="365125"/>
          </a:xfrm>
        </p:spPr>
        <p:txBody>
          <a:bodyPr/>
          <a:lstStyle/>
          <a:p>
            <a:r>
              <a:rPr lang="es-ES" dirty="0"/>
              <a:t>Máster en Tratamiento Estadístico Computacional de la Información. A. Marta Gabaldón Pérez.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82AF54D-E39F-4B4B-8AAC-4212EF56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206E-150F-4779-8FB2-6772ACBDFA40}" type="slidenum">
              <a:rPr lang="es-ES" smtClean="0"/>
              <a:t>23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5668E2-02F0-4BC0-9EDE-C7CFD0BE98A2}"/>
              </a:ext>
            </a:extLst>
          </p:cNvPr>
          <p:cNvSpPr txBox="1"/>
          <p:nvPr/>
        </p:nvSpPr>
        <p:spPr>
          <a:xfrm>
            <a:off x="319595" y="204187"/>
            <a:ext cx="8930936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/>
              <a:t>3. EXPERIMENTOS NUMÉRICOS</a:t>
            </a:r>
            <a:r>
              <a:rPr lang="es-ES" sz="1100" b="1" dirty="0"/>
              <a:t>.</a:t>
            </a:r>
            <a:r>
              <a:rPr lang="es-ES" sz="1100" dirty="0"/>
              <a:t> 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18C896C8-E181-455D-9FA7-DDE8F0ED4256}"/>
              </a:ext>
            </a:extLst>
          </p:cNvPr>
          <p:cNvCxnSpPr>
            <a:cxnSpLocks/>
          </p:cNvCxnSpPr>
          <p:nvPr/>
        </p:nvCxnSpPr>
        <p:spPr>
          <a:xfrm>
            <a:off x="0" y="805767"/>
            <a:ext cx="12192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2B860F0-D026-40C9-AE69-D55616AA2512}"/>
              </a:ext>
            </a:extLst>
          </p:cNvPr>
          <p:cNvSpPr txBox="1"/>
          <p:nvPr/>
        </p:nvSpPr>
        <p:spPr>
          <a:xfrm>
            <a:off x="3078480" y="51714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14B7CF39-BF7A-4C47-AEC7-106C02484B57}"/>
                  </a:ext>
                </a:extLst>
              </p:cNvPr>
              <p:cNvSpPr txBox="1"/>
              <p:nvPr/>
            </p:nvSpPr>
            <p:spPr>
              <a:xfrm>
                <a:off x="534139" y="1193978"/>
                <a:ext cx="11123721" cy="1746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i="1" u="sng" dirty="0"/>
                  <a:t>3.1. Parámetros de optimización. </a:t>
                </a:r>
              </a:p>
              <a:p>
                <a:endParaRPr lang="es-ES" sz="700" i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/>
                  <a:t>Ω</a:t>
                </a:r>
                <a:r>
                  <a:rPr lang="es-ES" dirty="0"/>
                  <a:t> ᴄ [-97, -92] x [17.5, 21] (sistema de coordenadas longitud-latitud);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b="1" dirty="0"/>
                  <a:t>w </a:t>
                </a:r>
                <a:r>
                  <a:rPr lang="es-ES" dirty="0"/>
                  <a:t> y </a:t>
                </a:r>
                <a:r>
                  <a:rPr lang="es-ES" b="1" dirty="0"/>
                  <a:t>s </a:t>
                </a:r>
                <a:r>
                  <a:rPr lang="es-ES" dirty="0"/>
                  <a:t>estimados a partir de un histórico de datos. Fuente: </a:t>
                </a:r>
                <a:r>
                  <a:rPr lang="es-ES" i="1" dirty="0"/>
                  <a:t>Mercator </a:t>
                </a:r>
                <a:r>
                  <a:rPr lang="es-ES" i="1" dirty="0" err="1"/>
                  <a:t>Ocean</a:t>
                </a:r>
                <a:r>
                  <a:rPr lang="es-ES" i="1" dirty="0"/>
                  <a:t>;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/>
                  <a:t>Coeficiente de difusión d=	0’5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s-ES" dirty="0"/>
                  <a:t>)</a:t>
                </a:r>
              </a:p>
              <a:p>
                <a:endParaRPr lang="es-ES" sz="1050" dirty="0"/>
              </a:p>
              <a:p>
                <a:r>
                  <a:rPr lang="es-ES" i="1" u="sng" dirty="0"/>
                  <a:t>3.2. Parámetros GOP. </a:t>
                </a: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14B7CF39-BF7A-4C47-AEC7-106C02484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39" y="1193978"/>
                <a:ext cx="11123721" cy="1746632"/>
              </a:xfrm>
              <a:prstGeom prst="rect">
                <a:avLst/>
              </a:prstGeom>
              <a:blipFill>
                <a:blip r:embed="rId2"/>
                <a:stretch>
                  <a:fillRect l="-493" t="-2098" b="-489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8A6AE49B-49F2-4D6F-9E7D-793F1856C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161" y="3249366"/>
            <a:ext cx="349567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87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43B630-DE78-4E83-9609-58979028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51" y="6459784"/>
            <a:ext cx="5795166" cy="365125"/>
          </a:xfrm>
        </p:spPr>
        <p:txBody>
          <a:bodyPr/>
          <a:lstStyle/>
          <a:p>
            <a:r>
              <a:rPr lang="es-ES" dirty="0"/>
              <a:t>Máster en Tratamiento Estadístico Computacional de la Información. A. Marta Gabaldón Pérez.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82AF54D-E39F-4B4B-8AAC-4212EF56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206E-150F-4779-8FB2-6772ACBDFA40}" type="slidenum">
              <a:rPr lang="es-ES" smtClean="0"/>
              <a:t>24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5668E2-02F0-4BC0-9EDE-C7CFD0BE98A2}"/>
              </a:ext>
            </a:extLst>
          </p:cNvPr>
          <p:cNvSpPr txBox="1"/>
          <p:nvPr/>
        </p:nvSpPr>
        <p:spPr>
          <a:xfrm>
            <a:off x="319595" y="204187"/>
            <a:ext cx="8930936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/>
              <a:t>3. EXPERIMENTOS NUMÉRICOS</a:t>
            </a:r>
            <a:r>
              <a:rPr lang="es-ES" sz="1100" b="1" dirty="0"/>
              <a:t>.</a:t>
            </a:r>
            <a:r>
              <a:rPr lang="es-ES" sz="1100" dirty="0"/>
              <a:t> 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18C896C8-E181-455D-9FA7-DDE8F0ED4256}"/>
              </a:ext>
            </a:extLst>
          </p:cNvPr>
          <p:cNvCxnSpPr>
            <a:cxnSpLocks/>
          </p:cNvCxnSpPr>
          <p:nvPr/>
        </p:nvCxnSpPr>
        <p:spPr>
          <a:xfrm>
            <a:off x="0" y="805767"/>
            <a:ext cx="12192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2B860F0-D026-40C9-AE69-D55616AA2512}"/>
              </a:ext>
            </a:extLst>
          </p:cNvPr>
          <p:cNvSpPr txBox="1"/>
          <p:nvPr/>
        </p:nvSpPr>
        <p:spPr>
          <a:xfrm>
            <a:off x="3078480" y="51714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14B7CF39-BF7A-4C47-AEC7-106C02484B57}"/>
                  </a:ext>
                </a:extLst>
              </p:cNvPr>
              <p:cNvSpPr txBox="1"/>
              <p:nvPr/>
            </p:nvSpPr>
            <p:spPr>
              <a:xfrm>
                <a:off x="315156" y="872823"/>
                <a:ext cx="11123721" cy="173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ES" sz="1600" b="1" dirty="0"/>
                  <a:t>1.	26 de febrero de 2010 (estación seca).</a:t>
                </a:r>
              </a:p>
              <a:p>
                <a:pPr>
                  <a:lnSpc>
                    <a:spcPct val="150000"/>
                  </a:lnSpc>
                </a:pPr>
                <a:endParaRPr lang="es-ES" sz="700" b="1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600" dirty="0"/>
                  <a:t>108.971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𝐾𝑚</m:t>
                        </m:r>
                      </m:e>
                      <m:sup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sz="1600" dirty="0"/>
                  <a:t> de costa contaminados;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600" dirty="0"/>
                  <a:t>407.239 barriles en la costa inicialmente -&gt; 26.2823 barriles en la costa post-optimización;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600" dirty="0"/>
                  <a:t>La contaminación costera se reduce un 93,54% respecto de su valor inicial </a:t>
                </a: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14B7CF39-BF7A-4C47-AEC7-106C02484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56" y="872823"/>
                <a:ext cx="11123721" cy="1731243"/>
              </a:xfrm>
              <a:prstGeom prst="rect">
                <a:avLst/>
              </a:prstGeom>
              <a:blipFill>
                <a:blip r:embed="rId2"/>
                <a:stretch>
                  <a:fillRect l="-329" b="-14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n 9">
            <a:extLst>
              <a:ext uri="{FF2B5EF4-FFF2-40B4-BE49-F238E27FC236}">
                <a16:creationId xmlns:a16="http://schemas.microsoft.com/office/drawing/2014/main" id="{3D49C753-B87E-413C-B1C4-6B195F947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30" y="2771078"/>
            <a:ext cx="4139686" cy="3229200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15100D7D-F92B-402A-BDBC-788163E025BE}"/>
              </a:ext>
            </a:extLst>
          </p:cNvPr>
          <p:cNvCxnSpPr>
            <a:cxnSpLocks/>
          </p:cNvCxnSpPr>
          <p:nvPr/>
        </p:nvCxnSpPr>
        <p:spPr>
          <a:xfrm>
            <a:off x="4312586" y="3393290"/>
            <a:ext cx="809830" cy="299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505E99EA-58F5-483D-AC58-1109CEC1E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723" y="3238530"/>
            <a:ext cx="3929154" cy="28459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167BEB2-4C8B-482D-9D04-B42A1A07CF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6600" y="942477"/>
            <a:ext cx="2717800" cy="2045145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90E00A0A-427E-4722-97DF-692BFAD4C7AD}"/>
              </a:ext>
            </a:extLst>
          </p:cNvPr>
          <p:cNvSpPr/>
          <p:nvPr/>
        </p:nvSpPr>
        <p:spPr>
          <a:xfrm>
            <a:off x="5156835" y="369311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7717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43B630-DE78-4E83-9609-58979028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51" y="6459784"/>
            <a:ext cx="5795166" cy="365125"/>
          </a:xfrm>
        </p:spPr>
        <p:txBody>
          <a:bodyPr/>
          <a:lstStyle/>
          <a:p>
            <a:r>
              <a:rPr lang="es-ES" dirty="0"/>
              <a:t>Máster en Tratamiento Estadístico Computacional de la Información. A. Marta Gabaldón Pérez.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82AF54D-E39F-4B4B-8AAC-4212EF56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206E-150F-4779-8FB2-6772ACBDFA40}" type="slidenum">
              <a:rPr lang="es-ES" smtClean="0"/>
              <a:t>25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5668E2-02F0-4BC0-9EDE-C7CFD0BE98A2}"/>
              </a:ext>
            </a:extLst>
          </p:cNvPr>
          <p:cNvSpPr txBox="1"/>
          <p:nvPr/>
        </p:nvSpPr>
        <p:spPr>
          <a:xfrm>
            <a:off x="319595" y="204187"/>
            <a:ext cx="8930936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/>
              <a:t>3. EXPERIMENTOS NUMÉRICOS</a:t>
            </a:r>
            <a:r>
              <a:rPr lang="es-ES" sz="1100" b="1" dirty="0"/>
              <a:t>.</a:t>
            </a:r>
            <a:r>
              <a:rPr lang="es-ES" sz="1100" dirty="0"/>
              <a:t> 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18C896C8-E181-455D-9FA7-DDE8F0ED4256}"/>
              </a:ext>
            </a:extLst>
          </p:cNvPr>
          <p:cNvCxnSpPr>
            <a:cxnSpLocks/>
          </p:cNvCxnSpPr>
          <p:nvPr/>
        </p:nvCxnSpPr>
        <p:spPr>
          <a:xfrm>
            <a:off x="0" y="805767"/>
            <a:ext cx="12192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2B860F0-D026-40C9-AE69-D55616AA2512}"/>
              </a:ext>
            </a:extLst>
          </p:cNvPr>
          <p:cNvSpPr txBox="1"/>
          <p:nvPr/>
        </p:nvSpPr>
        <p:spPr>
          <a:xfrm>
            <a:off x="3078480" y="51714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14B7CF39-BF7A-4C47-AEC7-106C02484B57}"/>
                  </a:ext>
                </a:extLst>
              </p:cNvPr>
              <p:cNvSpPr txBox="1"/>
              <p:nvPr/>
            </p:nvSpPr>
            <p:spPr>
              <a:xfrm>
                <a:off x="315156" y="872823"/>
                <a:ext cx="11123721" cy="173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ES" sz="1600" b="1" dirty="0"/>
                  <a:t>2.	22 de junio de 2010 (estación de lluvias).</a:t>
                </a:r>
              </a:p>
              <a:p>
                <a:pPr>
                  <a:lnSpc>
                    <a:spcPct val="150000"/>
                  </a:lnSpc>
                </a:pPr>
                <a:endParaRPr lang="es-ES" sz="700" b="1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600" dirty="0"/>
                  <a:t>110.298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𝐾𝑚</m:t>
                        </m:r>
                      </m:e>
                      <m:sup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sz="1600" dirty="0"/>
                  <a:t> de costa contaminados;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600" dirty="0"/>
                  <a:t>778.07 barriles en la costa inicialmente -&gt; 1.46783e-23 barriles en la costa post-optimización;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600" dirty="0"/>
                  <a:t>Contaminación costera casi nula.</a:t>
                </a: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14B7CF39-BF7A-4C47-AEC7-106C02484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56" y="872823"/>
                <a:ext cx="11123721" cy="1731243"/>
              </a:xfrm>
              <a:prstGeom prst="rect">
                <a:avLst/>
              </a:prstGeom>
              <a:blipFill>
                <a:blip r:embed="rId2"/>
                <a:stretch>
                  <a:fillRect l="-329" b="-14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35079A37-2A6B-445C-8059-AF653308C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799" y="2738599"/>
            <a:ext cx="4315452" cy="326167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D4F349E-76C2-40B5-89F8-7CD88F4B0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6596" y="3284738"/>
            <a:ext cx="4355295" cy="271554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B55DA85-22F4-4B46-9B0F-299A0A1BF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1845" y="992936"/>
            <a:ext cx="2541372" cy="1922798"/>
          </a:xfrm>
          <a:prstGeom prst="rect">
            <a:avLst/>
          </a:prstGeom>
        </p:spPr>
      </p:pic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DA558DD7-8C47-44CA-822F-0A6B528D5D0D}"/>
              </a:ext>
            </a:extLst>
          </p:cNvPr>
          <p:cNvCxnSpPr>
            <a:cxnSpLocks/>
          </p:cNvCxnSpPr>
          <p:nvPr/>
        </p:nvCxnSpPr>
        <p:spPr>
          <a:xfrm flipH="1" flipV="1">
            <a:off x="3120390" y="3063572"/>
            <a:ext cx="80012" cy="29430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Elipse 25">
            <a:extLst>
              <a:ext uri="{FF2B5EF4-FFF2-40B4-BE49-F238E27FC236}">
                <a16:creationId xmlns:a16="http://schemas.microsoft.com/office/drawing/2014/main" id="{F1B74A66-608B-49F6-B0FA-BDC3A66DF635}"/>
              </a:ext>
            </a:extLst>
          </p:cNvPr>
          <p:cNvSpPr/>
          <p:nvPr/>
        </p:nvSpPr>
        <p:spPr>
          <a:xfrm>
            <a:off x="3078480" y="3017520"/>
            <a:ext cx="45719" cy="46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7544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43B630-DE78-4E83-9609-58979028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51" y="6459784"/>
            <a:ext cx="5795166" cy="365125"/>
          </a:xfrm>
        </p:spPr>
        <p:txBody>
          <a:bodyPr/>
          <a:lstStyle/>
          <a:p>
            <a:r>
              <a:rPr lang="es-ES" dirty="0"/>
              <a:t>Máster en Tratamiento Estadístico Computacional de la Información. A. Marta Gabaldón Pérez.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82AF54D-E39F-4B4B-8AAC-4212EF56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206E-150F-4779-8FB2-6772ACBDFA40}" type="slidenum">
              <a:rPr lang="es-ES" smtClean="0"/>
              <a:t>26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5668E2-02F0-4BC0-9EDE-C7CFD0BE98A2}"/>
              </a:ext>
            </a:extLst>
          </p:cNvPr>
          <p:cNvSpPr txBox="1"/>
          <p:nvPr/>
        </p:nvSpPr>
        <p:spPr>
          <a:xfrm>
            <a:off x="319595" y="204187"/>
            <a:ext cx="8930936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/>
              <a:t>3. EXPERIMENTOS NUMÉRICOS</a:t>
            </a:r>
            <a:r>
              <a:rPr lang="es-ES" sz="1100" b="1" dirty="0"/>
              <a:t>.</a:t>
            </a:r>
            <a:r>
              <a:rPr lang="es-ES" sz="1100" dirty="0"/>
              <a:t> 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18C896C8-E181-455D-9FA7-DDE8F0ED4256}"/>
              </a:ext>
            </a:extLst>
          </p:cNvPr>
          <p:cNvCxnSpPr>
            <a:cxnSpLocks/>
          </p:cNvCxnSpPr>
          <p:nvPr/>
        </p:nvCxnSpPr>
        <p:spPr>
          <a:xfrm>
            <a:off x="0" y="805767"/>
            <a:ext cx="12192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2B860F0-D026-40C9-AE69-D55616AA2512}"/>
              </a:ext>
            </a:extLst>
          </p:cNvPr>
          <p:cNvSpPr txBox="1"/>
          <p:nvPr/>
        </p:nvSpPr>
        <p:spPr>
          <a:xfrm>
            <a:off x="3078480" y="51714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4B7CF39-BF7A-4C47-AEC7-106C02484B57}"/>
              </a:ext>
            </a:extLst>
          </p:cNvPr>
          <p:cNvSpPr txBox="1"/>
          <p:nvPr/>
        </p:nvSpPr>
        <p:spPr>
          <a:xfrm>
            <a:off x="315156" y="872823"/>
            <a:ext cx="11123721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dirty="0"/>
              <a:t>3.	22 de junio de 2010 (estación de lluvias).</a:t>
            </a:r>
          </a:p>
          <a:p>
            <a:pPr>
              <a:lnSpc>
                <a:spcPct val="150000"/>
              </a:lnSpc>
            </a:pPr>
            <a:endParaRPr lang="es-ES" sz="7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553.847 barriles en la costa inicialmente -&gt; 6.02588e-24 barriles en la costa post-optimización;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Contaminación costera casi nula.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4E38744-D6A1-4F71-BE0D-C9238A44F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155" y="3102902"/>
            <a:ext cx="3627315" cy="300910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828D804-EF6E-429D-A8D8-47A3569E9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386" y="2642609"/>
            <a:ext cx="4277121" cy="34092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11095C5-2C98-45F4-8553-32B837D4A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0993" y="942477"/>
            <a:ext cx="2824594" cy="1909255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30EC1F24-8C9E-48BB-A6D6-50CFF7B31D0B}"/>
              </a:ext>
            </a:extLst>
          </p:cNvPr>
          <p:cNvSpPr/>
          <p:nvPr/>
        </p:nvSpPr>
        <p:spPr>
          <a:xfrm>
            <a:off x="3631662" y="408665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46CA1669-84D6-4AA9-8361-B6EC9C019452}"/>
              </a:ext>
            </a:extLst>
          </p:cNvPr>
          <p:cNvSpPr/>
          <p:nvPr/>
        </p:nvSpPr>
        <p:spPr>
          <a:xfrm flipH="1">
            <a:off x="4546601" y="4678680"/>
            <a:ext cx="6096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C953C135-DA42-4D78-873D-197186BFE879}"/>
              </a:ext>
            </a:extLst>
          </p:cNvPr>
          <p:cNvCxnSpPr>
            <a:cxnSpLocks/>
          </p:cNvCxnSpPr>
          <p:nvPr/>
        </p:nvCxnSpPr>
        <p:spPr>
          <a:xfrm>
            <a:off x="3707130" y="4164330"/>
            <a:ext cx="782321" cy="51058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053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43B630-DE78-4E83-9609-58979028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51" y="6459784"/>
            <a:ext cx="5795166" cy="365125"/>
          </a:xfrm>
        </p:spPr>
        <p:txBody>
          <a:bodyPr/>
          <a:lstStyle/>
          <a:p>
            <a:r>
              <a:rPr lang="es-ES" dirty="0"/>
              <a:t>Máster en Tratamiento Estadístico Computacional de la Información. A. Marta Gabaldón Pérez.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82AF54D-E39F-4B4B-8AAC-4212EF56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206E-150F-4779-8FB2-6772ACBDFA40}" type="slidenum">
              <a:rPr lang="es-ES" smtClean="0"/>
              <a:t>27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5668E2-02F0-4BC0-9EDE-C7CFD0BE98A2}"/>
              </a:ext>
            </a:extLst>
          </p:cNvPr>
          <p:cNvSpPr txBox="1"/>
          <p:nvPr/>
        </p:nvSpPr>
        <p:spPr>
          <a:xfrm>
            <a:off x="381740" y="167555"/>
            <a:ext cx="8930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800" dirty="0"/>
              <a:t>4</a:t>
            </a:r>
            <a:r>
              <a:rPr lang="es-ES" sz="3600" dirty="0"/>
              <a:t>.</a:t>
            </a:r>
            <a:r>
              <a:rPr lang="es-ES" dirty="0"/>
              <a:t> </a:t>
            </a:r>
            <a:r>
              <a:rPr lang="es-ES" sz="3200" dirty="0"/>
              <a:t>C</a:t>
            </a:r>
            <a:r>
              <a:rPr lang="es-ES" sz="2800" dirty="0"/>
              <a:t>ONCLUSIONES Y </a:t>
            </a:r>
            <a:r>
              <a:rPr lang="es-ES" sz="3200" dirty="0"/>
              <a:t>P</a:t>
            </a:r>
            <a:r>
              <a:rPr lang="es-ES" sz="2800" dirty="0"/>
              <a:t>ERSPECTIVAS.</a:t>
            </a:r>
            <a:endParaRPr lang="es-ES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36EBA23-CFD9-4C3C-A073-6220F44FA48A}"/>
              </a:ext>
            </a:extLst>
          </p:cNvPr>
          <p:cNvCxnSpPr>
            <a:cxnSpLocks/>
          </p:cNvCxnSpPr>
          <p:nvPr/>
        </p:nvCxnSpPr>
        <p:spPr>
          <a:xfrm>
            <a:off x="0" y="877151"/>
            <a:ext cx="12192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A0E87A81-7E62-4DDC-92DF-4D23E98D9559}"/>
              </a:ext>
            </a:extLst>
          </p:cNvPr>
          <p:cNvSpPr txBox="1"/>
          <p:nvPr/>
        </p:nvSpPr>
        <p:spPr>
          <a:xfrm>
            <a:off x="404230" y="1026160"/>
            <a:ext cx="1138354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/>
              <a:t>Motivación: accidentes de buques petroleros provocan </a:t>
            </a:r>
            <a:r>
              <a:rPr lang="es-ES" b="1" dirty="0"/>
              <a:t>catástrofes naturales</a:t>
            </a:r>
            <a:r>
              <a:rPr lang="es-ES" dirty="0"/>
              <a:t>;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/>
              <a:t>Puesto que la función objetivo posee una forma compleja se determina el uso de técnicas metaheurísticas, más apropiadas debido a su procedimiento de búsqueda; 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/>
              <a:t>Los resultados obtenidos mediante el uso de HGMA otorgan valores de la función objetivo muy interesantes para el proyecto en cuestión;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/>
              <a:t>Mediante el uso de dichos algoritmos y el software GOP, los experimentos se llevaron a cabo sin alto coste de tiempo computacional, obteniendo, sin embargo, soluciones muy satisfactorias. 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/>
              <a:t>Se propone incluir más de un único punto de inicio de la fuente contaminante con el objetivo de mejorar los resultados.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4178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43B630-DE78-4E83-9609-58979028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51" y="6459784"/>
            <a:ext cx="5795166" cy="365125"/>
          </a:xfrm>
        </p:spPr>
        <p:txBody>
          <a:bodyPr/>
          <a:lstStyle/>
          <a:p>
            <a:r>
              <a:rPr lang="es-ES" dirty="0"/>
              <a:t>Máster en Tratamiento Estadístico Computacional de la Información. A. Marta Gabaldón Pérez.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82AF54D-E39F-4B4B-8AAC-4212EF56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206E-150F-4779-8FB2-6772ACBDFA40}" type="slidenum">
              <a:rPr lang="es-ES" smtClean="0"/>
              <a:t>28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5668E2-02F0-4BC0-9EDE-C7CFD0BE98A2}"/>
              </a:ext>
            </a:extLst>
          </p:cNvPr>
          <p:cNvSpPr txBox="1"/>
          <p:nvPr/>
        </p:nvSpPr>
        <p:spPr>
          <a:xfrm>
            <a:off x="381740" y="167555"/>
            <a:ext cx="8930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800" dirty="0"/>
              <a:t>5</a:t>
            </a:r>
            <a:r>
              <a:rPr lang="es-ES" sz="3600" dirty="0"/>
              <a:t>.</a:t>
            </a:r>
            <a:r>
              <a:rPr lang="es-ES" dirty="0"/>
              <a:t> </a:t>
            </a:r>
            <a:r>
              <a:rPr lang="es-ES" sz="3200" dirty="0"/>
              <a:t>B</a:t>
            </a:r>
            <a:r>
              <a:rPr lang="es-ES" sz="2800" dirty="0"/>
              <a:t>IBLIOGRAFÍA.</a:t>
            </a:r>
            <a:endParaRPr lang="es-ES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36EBA23-CFD9-4C3C-A073-6220F44FA48A}"/>
              </a:ext>
            </a:extLst>
          </p:cNvPr>
          <p:cNvCxnSpPr>
            <a:cxnSpLocks/>
          </p:cNvCxnSpPr>
          <p:nvPr/>
        </p:nvCxnSpPr>
        <p:spPr>
          <a:xfrm>
            <a:off x="0" y="877151"/>
            <a:ext cx="12192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A0E87A81-7E62-4DDC-92DF-4D23E98D9559}"/>
              </a:ext>
            </a:extLst>
          </p:cNvPr>
          <p:cNvSpPr txBox="1"/>
          <p:nvPr/>
        </p:nvSpPr>
        <p:spPr>
          <a:xfrm>
            <a:off x="381740" y="1015416"/>
            <a:ext cx="113835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200" dirty="0" err="1"/>
              <a:t>Benjamin</a:t>
            </a:r>
            <a:r>
              <a:rPr lang="es-ES" sz="1200" dirty="0"/>
              <a:t> </a:t>
            </a:r>
            <a:r>
              <a:rPr lang="es-ES" sz="1200" dirty="0" err="1"/>
              <a:t>Ivorra</a:t>
            </a:r>
            <a:r>
              <a:rPr lang="es-ES" sz="1200" dirty="0"/>
              <a:t>, </a:t>
            </a:r>
            <a:r>
              <a:rPr lang="es-ES" sz="1200" dirty="0" err="1"/>
              <a:t>Bijan</a:t>
            </a:r>
            <a:r>
              <a:rPr lang="es-ES" sz="1200" dirty="0"/>
              <a:t> </a:t>
            </a:r>
            <a:r>
              <a:rPr lang="es-ES" sz="1200" dirty="0" err="1"/>
              <a:t>Mohammadi</a:t>
            </a:r>
            <a:r>
              <a:rPr lang="es-ES" sz="1200" dirty="0"/>
              <a:t>, </a:t>
            </a:r>
            <a:r>
              <a:rPr lang="es-ES" sz="1200" dirty="0" err="1"/>
              <a:t>Angel</a:t>
            </a:r>
            <a:r>
              <a:rPr lang="es-ES" sz="1200" dirty="0"/>
              <a:t> Manuel Ramos del Olmo. “Global </a:t>
            </a:r>
            <a:r>
              <a:rPr lang="es-ES" sz="1200" dirty="0" err="1"/>
              <a:t>Optimization</a:t>
            </a:r>
            <a:r>
              <a:rPr lang="es-ES" sz="1200" dirty="0"/>
              <a:t> </a:t>
            </a:r>
            <a:r>
              <a:rPr lang="es-ES" sz="1200" dirty="0" err="1"/>
              <a:t>Platform</a:t>
            </a:r>
            <a:r>
              <a:rPr lang="es-ES" sz="1200" dirty="0"/>
              <a:t>. </a:t>
            </a:r>
            <a:r>
              <a:rPr lang="es-ES" sz="1200" dirty="0" err="1"/>
              <a:t>User</a:t>
            </a:r>
            <a:r>
              <a:rPr lang="es-ES" sz="1200" dirty="0"/>
              <a:t> </a:t>
            </a:r>
            <a:r>
              <a:rPr lang="es-ES" sz="1200" dirty="0" err="1"/>
              <a:t>Guide</a:t>
            </a:r>
            <a:r>
              <a:rPr lang="es-ES" sz="1200" dirty="0"/>
              <a:t>. Ver. 15.12.11”.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200" dirty="0"/>
              <a:t>S. </a:t>
            </a:r>
            <a:r>
              <a:rPr lang="es-ES" sz="1200" dirty="0" err="1"/>
              <a:t>Gomez</a:t>
            </a:r>
            <a:r>
              <a:rPr lang="es-ES" sz="1200" dirty="0"/>
              <a:t>, B. </a:t>
            </a:r>
            <a:r>
              <a:rPr lang="es-ES" sz="1200" dirty="0" err="1"/>
              <a:t>Ivorra</a:t>
            </a:r>
            <a:r>
              <a:rPr lang="es-ES" sz="1200" dirty="0"/>
              <a:t>, R. </a:t>
            </a:r>
            <a:r>
              <a:rPr lang="es-ES" sz="1200" dirty="0" err="1"/>
              <a:t>Glowinski</a:t>
            </a:r>
            <a:r>
              <a:rPr lang="es-ES" sz="1200" dirty="0"/>
              <a:t>, A. M. Ramos. “</a:t>
            </a:r>
            <a:r>
              <a:rPr lang="es-ES" sz="1200" dirty="0" err="1"/>
              <a:t>Modeling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Optimal</a:t>
            </a:r>
            <a:r>
              <a:rPr lang="es-ES" sz="1200" dirty="0"/>
              <a:t> </a:t>
            </a:r>
            <a:r>
              <a:rPr lang="es-ES" sz="1200" dirty="0" err="1"/>
              <a:t>Trajectory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a </a:t>
            </a:r>
            <a:r>
              <a:rPr lang="es-ES" sz="1200" dirty="0" err="1"/>
              <a:t>Skimmer</a:t>
            </a:r>
            <a:r>
              <a:rPr lang="es-ES" sz="1200" dirty="0"/>
              <a:t> </a:t>
            </a:r>
            <a:r>
              <a:rPr lang="es-ES" sz="1200" dirty="0" err="1"/>
              <a:t>Ship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</a:t>
            </a:r>
            <a:r>
              <a:rPr lang="es-ES" sz="1200" dirty="0" err="1"/>
              <a:t>Clean</a:t>
            </a:r>
            <a:r>
              <a:rPr lang="es-ES" sz="1200" dirty="0"/>
              <a:t> </a:t>
            </a:r>
            <a:r>
              <a:rPr lang="es-ES" sz="1200" dirty="0" err="1"/>
              <a:t>Oil</a:t>
            </a:r>
            <a:r>
              <a:rPr lang="es-ES" sz="1200" dirty="0"/>
              <a:t> </a:t>
            </a:r>
            <a:r>
              <a:rPr lang="es-ES" sz="1200" dirty="0" err="1"/>
              <a:t>Spills</a:t>
            </a:r>
            <a:r>
              <a:rPr lang="es-ES" sz="1200" dirty="0"/>
              <a:t> in </a:t>
            </a:r>
            <a:r>
              <a:rPr lang="es-ES" sz="1200" dirty="0" err="1"/>
              <a:t>the</a:t>
            </a:r>
            <a:r>
              <a:rPr lang="es-ES" sz="1200" dirty="0"/>
              <a:t> Open Sea”.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200" dirty="0"/>
              <a:t>S. </a:t>
            </a:r>
            <a:r>
              <a:rPr lang="es-ES" sz="1200" dirty="0" err="1"/>
              <a:t>Gomez</a:t>
            </a:r>
            <a:r>
              <a:rPr lang="es-ES" sz="1200" dirty="0"/>
              <a:t>, B. </a:t>
            </a:r>
            <a:r>
              <a:rPr lang="es-ES" sz="1200" dirty="0" err="1"/>
              <a:t>Ivorra</a:t>
            </a:r>
            <a:r>
              <a:rPr lang="es-ES" sz="1200" dirty="0"/>
              <a:t>, R. </a:t>
            </a:r>
            <a:r>
              <a:rPr lang="es-ES" sz="1200" dirty="0" err="1"/>
              <a:t>Glowinski</a:t>
            </a:r>
            <a:r>
              <a:rPr lang="es-ES" sz="1200" dirty="0"/>
              <a:t>, A. M. Ramos. “</a:t>
            </a:r>
            <a:r>
              <a:rPr lang="es-ES" sz="1200" dirty="0" err="1"/>
              <a:t>Optimization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a </a:t>
            </a:r>
            <a:r>
              <a:rPr lang="es-ES" sz="1200" dirty="0" err="1"/>
              <a:t>Pumping</a:t>
            </a:r>
            <a:r>
              <a:rPr lang="es-ES" sz="1200" dirty="0"/>
              <a:t> </a:t>
            </a:r>
            <a:r>
              <a:rPr lang="es-ES" sz="1200" dirty="0" err="1"/>
              <a:t>ship</a:t>
            </a:r>
            <a:r>
              <a:rPr lang="es-ES" sz="1200" dirty="0"/>
              <a:t> </a:t>
            </a:r>
            <a:r>
              <a:rPr lang="es-ES" sz="1200" dirty="0" err="1"/>
              <a:t>Trajectory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</a:t>
            </a:r>
            <a:r>
              <a:rPr lang="es-ES" sz="1200" dirty="0" err="1"/>
              <a:t>Clean</a:t>
            </a:r>
            <a:r>
              <a:rPr lang="es-ES" sz="1200" dirty="0"/>
              <a:t> </a:t>
            </a:r>
            <a:r>
              <a:rPr lang="es-ES" sz="1200" dirty="0" err="1"/>
              <a:t>Oil</a:t>
            </a:r>
            <a:r>
              <a:rPr lang="es-ES" sz="1200" dirty="0"/>
              <a:t> </a:t>
            </a:r>
            <a:r>
              <a:rPr lang="es-ES" sz="1200" dirty="0" err="1"/>
              <a:t>Contamination</a:t>
            </a:r>
            <a:r>
              <a:rPr lang="es-ES" sz="1200" dirty="0"/>
              <a:t> in </a:t>
            </a:r>
            <a:r>
              <a:rPr lang="es-ES" sz="1200" dirty="0" err="1"/>
              <a:t>the</a:t>
            </a:r>
            <a:r>
              <a:rPr lang="es-ES" sz="1200" dirty="0"/>
              <a:t> Open Sea”.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200" dirty="0" err="1"/>
              <a:t>Hamdy</a:t>
            </a:r>
            <a:r>
              <a:rPr lang="es-ES" sz="1200" dirty="0"/>
              <a:t> A. Taha. “</a:t>
            </a:r>
            <a:r>
              <a:rPr lang="es-ES" sz="1200" dirty="0" err="1"/>
              <a:t>Investigaci</a:t>
            </a:r>
            <a:r>
              <a:rPr lang="es-ES" sz="1200" dirty="0"/>
              <a:t> ́</a:t>
            </a:r>
            <a:r>
              <a:rPr lang="es-ES" sz="1200" dirty="0" err="1"/>
              <a:t>on</a:t>
            </a:r>
            <a:r>
              <a:rPr lang="es-ES" sz="1200" dirty="0"/>
              <a:t> de Operaciones (Novena </a:t>
            </a:r>
            <a:r>
              <a:rPr lang="es-ES" sz="1200" dirty="0" err="1"/>
              <a:t>edici</a:t>
            </a:r>
            <a:r>
              <a:rPr lang="es-ES" sz="1200" dirty="0"/>
              <a:t> ́</a:t>
            </a:r>
            <a:r>
              <a:rPr lang="es-ES" sz="1200" dirty="0" err="1"/>
              <a:t>on</a:t>
            </a:r>
            <a:r>
              <a:rPr lang="es-ES" sz="1200" dirty="0"/>
              <a:t>)”.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200" dirty="0"/>
              <a:t>José Ceferino Ortega. “Técnicas Heurísticas para Problemas de Diseño en Telecomunicaciones”.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200" dirty="0"/>
              <a:t>N. Chase et al. “A </a:t>
            </a:r>
            <a:r>
              <a:rPr lang="es-ES" sz="1200" dirty="0" err="1"/>
              <a:t>Benchmark</a:t>
            </a:r>
            <a:r>
              <a:rPr lang="es-ES" sz="1200" dirty="0"/>
              <a:t> </a:t>
            </a:r>
            <a:r>
              <a:rPr lang="es-ES" sz="1200" dirty="0" err="1"/>
              <a:t>Study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s-ES" sz="1200" dirty="0" err="1"/>
              <a:t>Optimization</a:t>
            </a:r>
            <a:r>
              <a:rPr lang="es-ES" sz="1200" dirty="0"/>
              <a:t> </a:t>
            </a:r>
            <a:r>
              <a:rPr lang="es-ES" sz="1200" dirty="0" err="1"/>
              <a:t>Search</a:t>
            </a:r>
            <a:r>
              <a:rPr lang="es-ES" sz="1200" dirty="0"/>
              <a:t> </a:t>
            </a:r>
            <a:r>
              <a:rPr lang="es-ES" sz="1200" dirty="0" err="1"/>
              <a:t>Algorithms</a:t>
            </a:r>
            <a:r>
              <a:rPr lang="es-ES" sz="1200" dirty="0"/>
              <a:t>”.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200" dirty="0" err="1"/>
              <a:t>Örgür</a:t>
            </a:r>
            <a:r>
              <a:rPr lang="es-ES" sz="1200" dirty="0"/>
              <a:t> </a:t>
            </a:r>
            <a:r>
              <a:rPr lang="es-ES" sz="1200" dirty="0" err="1"/>
              <a:t>Yeniay</a:t>
            </a:r>
            <a:r>
              <a:rPr lang="es-ES" sz="1200" dirty="0"/>
              <a:t>.  “</a:t>
            </a:r>
            <a:r>
              <a:rPr lang="es-ES" sz="1200" dirty="0" err="1"/>
              <a:t>Comparative</a:t>
            </a:r>
            <a:r>
              <a:rPr lang="es-ES" sz="1200" dirty="0"/>
              <a:t> </a:t>
            </a:r>
            <a:r>
              <a:rPr lang="es-ES" sz="1200" dirty="0" err="1"/>
              <a:t>Study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s-ES" sz="1200" dirty="0" err="1"/>
              <a:t>Algorithms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Response Surface </a:t>
            </a:r>
            <a:r>
              <a:rPr lang="es-ES" sz="1200" dirty="0" err="1"/>
              <a:t>Optimization</a:t>
            </a:r>
            <a:r>
              <a:rPr lang="es-ES" sz="1200" dirty="0"/>
              <a:t>”.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200" dirty="0" err="1"/>
              <a:t>Tushar</a:t>
            </a:r>
            <a:r>
              <a:rPr lang="es-ES" sz="1200" dirty="0"/>
              <a:t> </a:t>
            </a:r>
            <a:r>
              <a:rPr lang="es-ES" sz="1200" dirty="0" err="1"/>
              <a:t>Gulati</a:t>
            </a:r>
            <a:r>
              <a:rPr lang="es-ES" sz="1200" dirty="0"/>
              <a:t> et al. “</a:t>
            </a:r>
            <a:r>
              <a:rPr lang="es-ES" sz="1200" dirty="0" err="1"/>
              <a:t>Comparative</a:t>
            </a:r>
            <a:r>
              <a:rPr lang="es-ES" sz="1200" dirty="0"/>
              <a:t> </a:t>
            </a:r>
            <a:r>
              <a:rPr lang="es-ES" sz="1200" dirty="0" err="1"/>
              <a:t>Study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Response Surface </a:t>
            </a:r>
            <a:r>
              <a:rPr lang="es-ES" sz="1200" dirty="0" err="1"/>
              <a:t>Methodology</a:t>
            </a:r>
            <a:r>
              <a:rPr lang="es-ES" sz="1200" dirty="0"/>
              <a:t>, Artificial Neural Network and </a:t>
            </a:r>
            <a:r>
              <a:rPr lang="es-ES" sz="1200" dirty="0" err="1"/>
              <a:t>Genetic</a:t>
            </a:r>
            <a:r>
              <a:rPr lang="es-ES" sz="1200" dirty="0"/>
              <a:t> </a:t>
            </a:r>
            <a:r>
              <a:rPr lang="es-ES" sz="1200" dirty="0" err="1"/>
              <a:t>Algorithms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</a:t>
            </a:r>
            <a:r>
              <a:rPr lang="es-ES" sz="1200" dirty="0" err="1"/>
              <a:t>Optimization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s-ES" sz="1200" dirty="0" err="1"/>
              <a:t>Soybean</a:t>
            </a:r>
            <a:r>
              <a:rPr lang="es-ES" sz="1200" dirty="0"/>
              <a:t> </a:t>
            </a:r>
            <a:r>
              <a:rPr lang="es-ES" sz="1200" dirty="0" err="1"/>
              <a:t>Hydration</a:t>
            </a:r>
            <a:r>
              <a:rPr lang="es-ES" sz="1200" dirty="0"/>
              <a:t>”.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200" dirty="0" err="1"/>
              <a:t>Jose</a:t>
            </a:r>
            <a:r>
              <a:rPr lang="es-ES" sz="1200" dirty="0"/>
              <a:t> A. </a:t>
            </a:r>
            <a:r>
              <a:rPr lang="es-ES" sz="1200" dirty="0" err="1"/>
              <a:t>Bolanos</a:t>
            </a:r>
            <a:r>
              <a:rPr lang="es-ES" sz="1200" dirty="0"/>
              <a:t>. “</a:t>
            </a:r>
            <a:r>
              <a:rPr lang="es-ES" sz="1200" dirty="0" err="1"/>
              <a:t>The</a:t>
            </a:r>
            <a:r>
              <a:rPr lang="es-ES" sz="1200" dirty="0"/>
              <a:t> Future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s-ES" sz="1200" dirty="0" err="1"/>
              <a:t>Oil</a:t>
            </a:r>
            <a:r>
              <a:rPr lang="es-ES" sz="1200" dirty="0"/>
              <a:t>: Between </a:t>
            </a:r>
            <a:r>
              <a:rPr lang="es-ES" sz="1200" dirty="0" err="1"/>
              <a:t>cooperation</a:t>
            </a:r>
            <a:r>
              <a:rPr lang="es-ES" sz="1200" dirty="0"/>
              <a:t> &amp; </a:t>
            </a:r>
            <a:r>
              <a:rPr lang="es-ES" sz="1200" dirty="0" err="1"/>
              <a:t>competition</a:t>
            </a:r>
            <a:r>
              <a:rPr lang="es-ES" sz="1200" dirty="0"/>
              <a:t>”.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200" dirty="0"/>
              <a:t>Alberto Cuellar para El </a:t>
            </a:r>
            <a:r>
              <a:rPr lang="es-ES" sz="1200" dirty="0" err="1"/>
              <a:t>Mundo.“Lo</a:t>
            </a:r>
            <a:r>
              <a:rPr lang="es-ES" sz="1200" dirty="0"/>
              <a:t> que queda del Prestige”.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200" dirty="0"/>
              <a:t>ITOPF.“</a:t>
            </a:r>
            <a:r>
              <a:rPr lang="es-ES" sz="1200" dirty="0" err="1"/>
              <a:t>Oil</a:t>
            </a:r>
            <a:r>
              <a:rPr lang="es-ES" sz="1200" dirty="0"/>
              <a:t> </a:t>
            </a:r>
            <a:r>
              <a:rPr lang="es-ES" sz="1200" dirty="0" err="1"/>
              <a:t>Tanker</a:t>
            </a:r>
            <a:r>
              <a:rPr lang="es-ES" sz="1200" dirty="0"/>
              <a:t> </a:t>
            </a:r>
            <a:r>
              <a:rPr lang="es-ES" sz="1200" dirty="0" err="1"/>
              <a:t>Spill</a:t>
            </a:r>
            <a:r>
              <a:rPr lang="es-ES" sz="1200" dirty="0"/>
              <a:t> </a:t>
            </a:r>
            <a:r>
              <a:rPr lang="es-ES" sz="1200" dirty="0" err="1"/>
              <a:t>Statistics</a:t>
            </a:r>
            <a:r>
              <a:rPr lang="es-ES" sz="1200" dirty="0"/>
              <a:t> 2016”.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200" dirty="0"/>
              <a:t>Elena G. Sevillano para El </a:t>
            </a:r>
            <a:r>
              <a:rPr lang="es-ES" sz="1200" dirty="0" err="1"/>
              <a:t>Pa</a:t>
            </a:r>
            <a:r>
              <a:rPr lang="es-ES" sz="1200" dirty="0"/>
              <a:t> ́</a:t>
            </a:r>
            <a:r>
              <a:rPr lang="es-ES" sz="1200" dirty="0" err="1"/>
              <a:t>ıs</a:t>
            </a:r>
            <a:r>
              <a:rPr lang="es-ES" sz="1200" dirty="0"/>
              <a:t>.“La Factura Impagada del </a:t>
            </a:r>
            <a:r>
              <a:rPr lang="es-ES" sz="1200" dirty="0" err="1"/>
              <a:t>Olev</a:t>
            </a:r>
            <a:r>
              <a:rPr lang="es-ES" sz="1200" dirty="0"/>
              <a:t> </a:t>
            </a:r>
            <a:r>
              <a:rPr lang="es-ES" sz="1200" dirty="0" err="1"/>
              <a:t>Naydenov</a:t>
            </a:r>
            <a:r>
              <a:rPr lang="es-ES" sz="1200" dirty="0"/>
              <a:t>”.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200" dirty="0"/>
              <a:t>Leonardo R. M ́</a:t>
            </a:r>
            <a:r>
              <a:rPr lang="es-ES" sz="1200" dirty="0" err="1"/>
              <a:t>endez</a:t>
            </a:r>
            <a:r>
              <a:rPr lang="es-ES" sz="1200" dirty="0"/>
              <a:t>.“http://petroleomundo.blogspot.com.es/2015/05/63-de-la-produccion-mundial-de-petroleo.html”.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9933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43B630-DE78-4E83-9609-58979028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51" y="6459784"/>
            <a:ext cx="5795166" cy="365125"/>
          </a:xfrm>
        </p:spPr>
        <p:txBody>
          <a:bodyPr/>
          <a:lstStyle/>
          <a:p>
            <a:r>
              <a:rPr lang="es-ES" dirty="0"/>
              <a:t>Máster en Tratamiento Estadístico Computacional de la Información. A. Marta Gabaldón Pérez.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82AF54D-E39F-4B4B-8AAC-4212EF56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206E-150F-4779-8FB2-6772ACBDFA40}" type="slidenum">
              <a:rPr lang="es-ES" smtClean="0"/>
              <a:t>3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5668E2-02F0-4BC0-9EDE-C7CFD0BE98A2}"/>
              </a:ext>
            </a:extLst>
          </p:cNvPr>
          <p:cNvSpPr txBox="1"/>
          <p:nvPr/>
        </p:nvSpPr>
        <p:spPr>
          <a:xfrm>
            <a:off x="381740" y="167555"/>
            <a:ext cx="8930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1.</a:t>
            </a:r>
            <a:r>
              <a:rPr lang="es-ES" dirty="0"/>
              <a:t> </a:t>
            </a:r>
            <a:r>
              <a:rPr lang="es-ES" sz="3200" dirty="0"/>
              <a:t>D</a:t>
            </a:r>
            <a:r>
              <a:rPr lang="es-ES" sz="2800" dirty="0"/>
              <a:t>ESCRIPCIÓN</a:t>
            </a:r>
            <a:r>
              <a:rPr lang="es-ES" dirty="0"/>
              <a:t> </a:t>
            </a:r>
            <a:r>
              <a:rPr lang="es-ES" sz="3200" dirty="0"/>
              <a:t>D</a:t>
            </a:r>
            <a:r>
              <a:rPr lang="es-ES" sz="2800" dirty="0"/>
              <a:t>EL</a:t>
            </a:r>
            <a:r>
              <a:rPr lang="es-ES" dirty="0"/>
              <a:t> </a:t>
            </a:r>
            <a:r>
              <a:rPr lang="es-ES" sz="3200" dirty="0"/>
              <a:t>P</a:t>
            </a:r>
            <a:r>
              <a:rPr lang="es-ES" sz="2800" dirty="0"/>
              <a:t>ROBLEMA</a:t>
            </a:r>
            <a:r>
              <a:rPr lang="es-ES" dirty="0"/>
              <a:t>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24B800-CD72-4A8E-B881-09D707991887}"/>
              </a:ext>
            </a:extLst>
          </p:cNvPr>
          <p:cNvSpPr txBox="1"/>
          <p:nvPr/>
        </p:nvSpPr>
        <p:spPr>
          <a:xfrm>
            <a:off x="381740" y="1003177"/>
            <a:ext cx="11381172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u="sng" dirty="0"/>
              <a:t>1.1. Historia Moderna. </a:t>
            </a:r>
          </a:p>
          <a:p>
            <a:pPr>
              <a:lnSpc>
                <a:spcPct val="150000"/>
              </a:lnSpc>
            </a:pPr>
            <a:endParaRPr lang="es-ES" sz="7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1859 marca el inicio de la </a:t>
            </a:r>
            <a:r>
              <a:rPr lang="es-ES" b="1" dirty="0"/>
              <a:t>historia moderna </a:t>
            </a:r>
            <a:r>
              <a:rPr lang="es-ES" dirty="0"/>
              <a:t>del petróleo (</a:t>
            </a:r>
            <a:r>
              <a:rPr lang="es-ES" i="1" dirty="0"/>
              <a:t>George </a:t>
            </a:r>
            <a:r>
              <a:rPr lang="es-ES" i="1" dirty="0" err="1"/>
              <a:t>Bissell</a:t>
            </a:r>
            <a:r>
              <a:rPr lang="es-ES" i="1" dirty="0"/>
              <a:t>, Jonathan </a:t>
            </a:r>
            <a:r>
              <a:rPr lang="es-ES" i="1" dirty="0" err="1"/>
              <a:t>Eveleth</a:t>
            </a:r>
            <a:r>
              <a:rPr lang="es-ES" i="1" dirty="0"/>
              <a:t> y James Townsend</a:t>
            </a:r>
            <a:r>
              <a:rPr lang="es-ES" dirty="0"/>
              <a:t>).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Petróleo utilizado como materia prima para la elaboración de gran cantidad de productos cotidianos como </a:t>
            </a:r>
            <a:r>
              <a:rPr lang="es-ES" i="1" dirty="0"/>
              <a:t>gasóleo, asfalto, envases, aceites…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El </a:t>
            </a:r>
            <a:r>
              <a:rPr lang="es-ES" i="1" dirty="0"/>
              <a:t>incremento de la población mundial</a:t>
            </a:r>
            <a:r>
              <a:rPr lang="es-ES" dirty="0"/>
              <a:t> presenta una </a:t>
            </a:r>
            <a:r>
              <a:rPr lang="es-ES" b="1" dirty="0"/>
              <a:t>relación directa</a:t>
            </a:r>
            <a:r>
              <a:rPr lang="es-ES" dirty="0"/>
              <a:t> con el </a:t>
            </a:r>
            <a:r>
              <a:rPr lang="es-ES" i="1" dirty="0"/>
              <a:t>aumento del uso del petróleo</a:t>
            </a:r>
            <a:r>
              <a:rPr lang="es-ES" dirty="0"/>
              <a:t>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40026D5-685D-4D11-93C5-E6B10D5AA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244" y="3322110"/>
            <a:ext cx="4792163" cy="2759093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36EBA23-CFD9-4C3C-A073-6220F44FA48A}"/>
              </a:ext>
            </a:extLst>
          </p:cNvPr>
          <p:cNvCxnSpPr>
            <a:cxnSpLocks/>
          </p:cNvCxnSpPr>
          <p:nvPr/>
        </p:nvCxnSpPr>
        <p:spPr>
          <a:xfrm>
            <a:off x="0" y="877151"/>
            <a:ext cx="12192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171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43B630-DE78-4E83-9609-58979028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51" y="6459784"/>
            <a:ext cx="5795166" cy="365125"/>
          </a:xfrm>
        </p:spPr>
        <p:txBody>
          <a:bodyPr/>
          <a:lstStyle/>
          <a:p>
            <a:r>
              <a:rPr lang="es-ES" dirty="0"/>
              <a:t>Máster en Tratamiento Estadístico Computacional de la Información. A. Marta Gabaldón Pérez.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82AF54D-E39F-4B4B-8AAC-4212EF56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206E-150F-4779-8FB2-6772ACBDFA40}" type="slidenum">
              <a:rPr lang="es-ES" smtClean="0"/>
              <a:t>4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5668E2-02F0-4BC0-9EDE-C7CFD0BE98A2}"/>
              </a:ext>
            </a:extLst>
          </p:cNvPr>
          <p:cNvSpPr txBox="1"/>
          <p:nvPr/>
        </p:nvSpPr>
        <p:spPr>
          <a:xfrm>
            <a:off x="319595" y="204187"/>
            <a:ext cx="89309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s-ES" b="1" dirty="0"/>
              <a:t>D</a:t>
            </a:r>
            <a:r>
              <a:rPr lang="es-ES" sz="1600" b="1" dirty="0"/>
              <a:t>ESCRIPCIÓN</a:t>
            </a:r>
            <a:r>
              <a:rPr lang="es-ES" sz="1100" b="1" dirty="0"/>
              <a:t> </a:t>
            </a:r>
            <a:r>
              <a:rPr lang="es-ES" b="1" dirty="0"/>
              <a:t>D</a:t>
            </a:r>
            <a:r>
              <a:rPr lang="es-ES" sz="1600" b="1" dirty="0"/>
              <a:t>EL</a:t>
            </a:r>
            <a:r>
              <a:rPr lang="es-ES" sz="1100" b="1" dirty="0"/>
              <a:t> </a:t>
            </a:r>
            <a:r>
              <a:rPr lang="es-ES" b="1" dirty="0"/>
              <a:t>P</a:t>
            </a:r>
            <a:r>
              <a:rPr lang="es-ES" sz="1600" b="1" dirty="0"/>
              <a:t>ROBLEMA</a:t>
            </a:r>
            <a:r>
              <a:rPr lang="es-ES" sz="1100" b="1" dirty="0"/>
              <a:t>.</a:t>
            </a:r>
            <a:r>
              <a:rPr lang="es-ES" sz="1100" dirty="0"/>
              <a:t> </a:t>
            </a:r>
          </a:p>
          <a:p>
            <a:pPr>
              <a:lnSpc>
                <a:spcPct val="150000"/>
              </a:lnSpc>
            </a:pPr>
            <a:r>
              <a:rPr lang="es-ES" sz="1200" dirty="0"/>
              <a:t>	Historia Moderna.  </a:t>
            </a:r>
          </a:p>
        </p:txBody>
      </p:sp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id="{925F2688-688C-4A16-B849-5BF4DD62BF88}"/>
              </a:ext>
            </a:extLst>
          </p:cNvPr>
          <p:cNvCxnSpPr>
            <a:cxnSpLocks/>
          </p:cNvCxnSpPr>
          <p:nvPr/>
        </p:nvCxnSpPr>
        <p:spPr>
          <a:xfrm>
            <a:off x="443883" y="674703"/>
            <a:ext cx="310722" cy="16867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316D09D-8B6D-4270-839E-E109F133DD04}"/>
              </a:ext>
            </a:extLst>
          </p:cNvPr>
          <p:cNvSpPr txBox="1"/>
          <p:nvPr/>
        </p:nvSpPr>
        <p:spPr>
          <a:xfrm>
            <a:off x="443883" y="1225119"/>
            <a:ext cx="111148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Transporte del crudo desde los yacimientos existentes a todas partes del mundo para el beneficio general: </a:t>
            </a:r>
            <a:r>
              <a:rPr lang="es-ES" i="1" dirty="0"/>
              <a:t>oleoductos, poliductos, camiones cisterna, </a:t>
            </a:r>
            <a:r>
              <a:rPr lang="es-ES" b="1" i="1" dirty="0"/>
              <a:t>buques tanque</a:t>
            </a:r>
            <a:r>
              <a:rPr lang="es-ES" i="1" dirty="0"/>
              <a:t>…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Estadísticas del año 2013 afirman que un </a:t>
            </a:r>
            <a:r>
              <a:rPr lang="es-ES" b="1" dirty="0"/>
              <a:t>63 % del transporte del crudo </a:t>
            </a:r>
            <a:r>
              <a:rPr lang="es-ES" dirty="0"/>
              <a:t>se realiza por </a:t>
            </a:r>
            <a:r>
              <a:rPr lang="es-ES" b="1" dirty="0"/>
              <a:t>vía marítima </a:t>
            </a:r>
            <a:r>
              <a:rPr lang="es-ES" dirty="0"/>
              <a:t>atravesando </a:t>
            </a:r>
            <a:r>
              <a:rPr lang="es-ES" i="1" dirty="0"/>
              <a:t>cuellos de botella</a:t>
            </a:r>
            <a:r>
              <a:rPr lang="es-ES" dirty="0"/>
              <a:t>. </a:t>
            </a:r>
            <a:endParaRPr lang="es-E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EF261D6C-AE8D-4479-B276-5DB835B1D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512" y="3024822"/>
            <a:ext cx="7038975" cy="3019425"/>
          </a:xfrm>
          <a:prstGeom prst="rect">
            <a:avLst/>
          </a:prstGeom>
        </p:spPr>
      </p:pic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18C896C8-E181-455D-9FA7-DDE8F0ED4256}"/>
              </a:ext>
            </a:extLst>
          </p:cNvPr>
          <p:cNvCxnSpPr>
            <a:cxnSpLocks/>
          </p:cNvCxnSpPr>
          <p:nvPr/>
        </p:nvCxnSpPr>
        <p:spPr>
          <a:xfrm>
            <a:off x="0" y="1080974"/>
            <a:ext cx="12192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897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43B630-DE78-4E83-9609-58979028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51" y="6459784"/>
            <a:ext cx="5795166" cy="365125"/>
          </a:xfrm>
        </p:spPr>
        <p:txBody>
          <a:bodyPr/>
          <a:lstStyle/>
          <a:p>
            <a:r>
              <a:rPr lang="es-ES" dirty="0"/>
              <a:t>Máster en Tratamiento Estadístico Computacional de la Información. A. Marta Gabaldón Pérez.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82AF54D-E39F-4B4B-8AAC-4212EF56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206E-150F-4779-8FB2-6772ACBDFA40}" type="slidenum">
              <a:rPr lang="es-ES" smtClean="0"/>
              <a:t>5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5668E2-02F0-4BC0-9EDE-C7CFD0BE98A2}"/>
              </a:ext>
            </a:extLst>
          </p:cNvPr>
          <p:cNvSpPr txBox="1"/>
          <p:nvPr/>
        </p:nvSpPr>
        <p:spPr>
          <a:xfrm>
            <a:off x="319595" y="204187"/>
            <a:ext cx="89309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s-ES" b="1" dirty="0"/>
              <a:t>D</a:t>
            </a:r>
            <a:r>
              <a:rPr lang="es-ES" sz="1600" b="1" dirty="0"/>
              <a:t>ESCRIPCIÓN</a:t>
            </a:r>
            <a:r>
              <a:rPr lang="es-ES" sz="1100" b="1" dirty="0"/>
              <a:t> </a:t>
            </a:r>
            <a:r>
              <a:rPr lang="es-ES" b="1" dirty="0"/>
              <a:t>D</a:t>
            </a:r>
            <a:r>
              <a:rPr lang="es-ES" sz="1600" b="1" dirty="0"/>
              <a:t>EL</a:t>
            </a:r>
            <a:r>
              <a:rPr lang="es-ES" sz="1100" b="1" dirty="0"/>
              <a:t> </a:t>
            </a:r>
            <a:r>
              <a:rPr lang="es-ES" b="1" dirty="0"/>
              <a:t>P</a:t>
            </a:r>
            <a:r>
              <a:rPr lang="es-ES" sz="1600" b="1" dirty="0"/>
              <a:t>ROBLEMA</a:t>
            </a:r>
            <a:r>
              <a:rPr lang="es-ES" sz="1100" b="1" dirty="0"/>
              <a:t>.</a:t>
            </a:r>
            <a:r>
              <a:rPr lang="es-ES" sz="1100" dirty="0"/>
              <a:t> </a:t>
            </a:r>
          </a:p>
          <a:p>
            <a:pPr>
              <a:lnSpc>
                <a:spcPct val="150000"/>
              </a:lnSpc>
            </a:pPr>
            <a:r>
              <a:rPr lang="es-ES" sz="1200" dirty="0"/>
              <a:t>	Historia Moderna.  </a:t>
            </a:r>
          </a:p>
        </p:txBody>
      </p:sp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id="{925F2688-688C-4A16-B849-5BF4DD62BF88}"/>
              </a:ext>
            </a:extLst>
          </p:cNvPr>
          <p:cNvCxnSpPr>
            <a:cxnSpLocks/>
          </p:cNvCxnSpPr>
          <p:nvPr/>
        </p:nvCxnSpPr>
        <p:spPr>
          <a:xfrm>
            <a:off x="443883" y="674703"/>
            <a:ext cx="310722" cy="16867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316D09D-8B6D-4270-839E-E109F133DD04}"/>
              </a:ext>
            </a:extLst>
          </p:cNvPr>
          <p:cNvSpPr txBox="1"/>
          <p:nvPr/>
        </p:nvSpPr>
        <p:spPr>
          <a:xfrm>
            <a:off x="319595" y="1172932"/>
            <a:ext cx="1111484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000" b="1" dirty="0"/>
              <a:t>Desastres naturales</a:t>
            </a:r>
            <a:r>
              <a:rPr lang="es-ES" b="1" dirty="0"/>
              <a:t> </a:t>
            </a:r>
            <a:r>
              <a:rPr lang="es-ES" sz="1600" dirty="0"/>
              <a:t>debidos a accidentes en el transporte del crudo por </a:t>
            </a:r>
            <a:r>
              <a:rPr lang="es-ES" sz="1600" i="1" dirty="0"/>
              <a:t>vía marítima</a:t>
            </a:r>
            <a:r>
              <a:rPr lang="es-ES" dirty="0"/>
              <a:t>.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i="1" u="sng" dirty="0"/>
              <a:t>PRESTIGE (Galicia, España 2002)</a:t>
            </a:r>
          </a:p>
          <a:p>
            <a:endParaRPr lang="es-ES" i="1" u="sng" dirty="0"/>
          </a:p>
          <a:p>
            <a:pPr>
              <a:lnSpc>
                <a:spcPct val="150000"/>
              </a:lnSpc>
            </a:pPr>
            <a:r>
              <a:rPr lang="es-ES" dirty="0"/>
              <a:t>1.  10 millones de galones (63 </a:t>
            </a:r>
            <a:r>
              <a:rPr lang="es-ES" dirty="0" err="1"/>
              <a:t>miltoneladas</a:t>
            </a:r>
            <a:r>
              <a:rPr lang="es-ES" dirty="0"/>
              <a:t>) vertidos al mar;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es-ES" dirty="0"/>
              <a:t>2.600 Km de costa española contaminados;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es-ES" dirty="0"/>
              <a:t>Afectadas las costas de Francia y Portugal; 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18C896C8-E181-455D-9FA7-DDE8F0ED4256}"/>
              </a:ext>
            </a:extLst>
          </p:cNvPr>
          <p:cNvCxnSpPr>
            <a:cxnSpLocks/>
          </p:cNvCxnSpPr>
          <p:nvPr/>
        </p:nvCxnSpPr>
        <p:spPr>
          <a:xfrm>
            <a:off x="0" y="1080974"/>
            <a:ext cx="12192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5400E215-80ED-4E63-8D28-3753DA6AE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801" y="1963243"/>
            <a:ext cx="5399460" cy="359395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A90750B-A44A-4C54-97DD-6698FFE0E007}"/>
              </a:ext>
            </a:extLst>
          </p:cNvPr>
          <p:cNvSpPr txBox="1"/>
          <p:nvPr/>
        </p:nvSpPr>
        <p:spPr>
          <a:xfrm>
            <a:off x="81851" y="4480560"/>
            <a:ext cx="629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/>
              <a:t>“Efecto letal sobre las aves y todos aquellos organismos que entraron en contacto con el fuel, afectando también a la reproducción de las especies. ” </a:t>
            </a:r>
          </a:p>
          <a:p>
            <a:pPr algn="ctr"/>
            <a:r>
              <a:rPr lang="es-ES" sz="1600" i="1" dirty="0"/>
              <a:t>(Victoriano </a:t>
            </a:r>
            <a:r>
              <a:rPr lang="es-ES" sz="1600" i="1" dirty="0" err="1"/>
              <a:t>Urgorri</a:t>
            </a:r>
            <a:r>
              <a:rPr lang="es-ES" sz="1600" i="1" dirty="0"/>
              <a:t>, director de la Estación de Biología Marina de El Ferrol)</a:t>
            </a:r>
          </a:p>
        </p:txBody>
      </p:sp>
    </p:spTree>
    <p:extLst>
      <p:ext uri="{BB962C8B-B14F-4D97-AF65-F5344CB8AC3E}">
        <p14:creationId xmlns:p14="http://schemas.microsoft.com/office/powerpoint/2010/main" val="2894790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43B630-DE78-4E83-9609-58979028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51" y="6459784"/>
            <a:ext cx="5795166" cy="365125"/>
          </a:xfrm>
        </p:spPr>
        <p:txBody>
          <a:bodyPr/>
          <a:lstStyle/>
          <a:p>
            <a:r>
              <a:rPr lang="es-ES" dirty="0"/>
              <a:t>Máster en Tratamiento Estadístico Computacional de la Información. A. Marta Gabaldón Pérez.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82AF54D-E39F-4B4B-8AAC-4212EF56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206E-150F-4779-8FB2-6772ACBDFA40}" type="slidenum">
              <a:rPr lang="es-ES" smtClean="0"/>
              <a:t>6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5668E2-02F0-4BC0-9EDE-C7CFD0BE98A2}"/>
              </a:ext>
            </a:extLst>
          </p:cNvPr>
          <p:cNvSpPr txBox="1"/>
          <p:nvPr/>
        </p:nvSpPr>
        <p:spPr>
          <a:xfrm>
            <a:off x="319595" y="204187"/>
            <a:ext cx="89309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s-ES" b="1" dirty="0"/>
              <a:t>D</a:t>
            </a:r>
            <a:r>
              <a:rPr lang="es-ES" sz="1600" b="1" dirty="0"/>
              <a:t>ESCRIPCIÓN</a:t>
            </a:r>
            <a:r>
              <a:rPr lang="es-ES" sz="1100" b="1" dirty="0"/>
              <a:t> </a:t>
            </a:r>
            <a:r>
              <a:rPr lang="es-ES" b="1" dirty="0"/>
              <a:t>D</a:t>
            </a:r>
            <a:r>
              <a:rPr lang="es-ES" sz="1600" b="1" dirty="0"/>
              <a:t>EL</a:t>
            </a:r>
            <a:r>
              <a:rPr lang="es-ES" sz="1100" b="1" dirty="0"/>
              <a:t> </a:t>
            </a:r>
            <a:r>
              <a:rPr lang="es-ES" b="1" dirty="0"/>
              <a:t>P</a:t>
            </a:r>
            <a:r>
              <a:rPr lang="es-ES" sz="1600" b="1" dirty="0"/>
              <a:t>ROBLEMA</a:t>
            </a:r>
            <a:r>
              <a:rPr lang="es-ES" sz="1100" b="1" dirty="0"/>
              <a:t>.</a:t>
            </a:r>
            <a:r>
              <a:rPr lang="es-ES" sz="1100" dirty="0"/>
              <a:t> </a:t>
            </a:r>
          </a:p>
          <a:p>
            <a:pPr>
              <a:lnSpc>
                <a:spcPct val="150000"/>
              </a:lnSpc>
            </a:pPr>
            <a:r>
              <a:rPr lang="es-ES" sz="1200" dirty="0"/>
              <a:t>	Historia Moderna.  </a:t>
            </a:r>
          </a:p>
        </p:txBody>
      </p:sp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id="{925F2688-688C-4A16-B849-5BF4DD62BF88}"/>
              </a:ext>
            </a:extLst>
          </p:cNvPr>
          <p:cNvCxnSpPr>
            <a:cxnSpLocks/>
          </p:cNvCxnSpPr>
          <p:nvPr/>
        </p:nvCxnSpPr>
        <p:spPr>
          <a:xfrm>
            <a:off x="443883" y="674703"/>
            <a:ext cx="310722" cy="16867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18C896C8-E181-455D-9FA7-DDE8F0ED4256}"/>
              </a:ext>
            </a:extLst>
          </p:cNvPr>
          <p:cNvCxnSpPr>
            <a:cxnSpLocks/>
          </p:cNvCxnSpPr>
          <p:nvPr/>
        </p:nvCxnSpPr>
        <p:spPr>
          <a:xfrm>
            <a:off x="0" y="1080974"/>
            <a:ext cx="12192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C0E960D7-691A-4476-9E6C-219DBE7FD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452" y="1869440"/>
            <a:ext cx="5119095" cy="424688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A7EAC0B-645F-4805-BFC2-BF27753CF2B9}"/>
              </a:ext>
            </a:extLst>
          </p:cNvPr>
          <p:cNvSpPr txBox="1"/>
          <p:nvPr/>
        </p:nvSpPr>
        <p:spPr>
          <a:xfrm>
            <a:off x="319595" y="1229360"/>
            <a:ext cx="108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20 mayores vertidos de crudo al mar (1967-2007)</a:t>
            </a:r>
          </a:p>
        </p:txBody>
      </p:sp>
    </p:spTree>
    <p:extLst>
      <p:ext uri="{BB962C8B-B14F-4D97-AF65-F5344CB8AC3E}">
        <p14:creationId xmlns:p14="http://schemas.microsoft.com/office/powerpoint/2010/main" val="3780245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43B630-DE78-4E83-9609-58979028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51" y="6459784"/>
            <a:ext cx="5795166" cy="365125"/>
          </a:xfrm>
        </p:spPr>
        <p:txBody>
          <a:bodyPr/>
          <a:lstStyle/>
          <a:p>
            <a:r>
              <a:rPr lang="es-ES" dirty="0"/>
              <a:t>Máster en Tratamiento Estadístico Computacional de la Información. A. Marta Gabaldón Pérez.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82AF54D-E39F-4B4B-8AAC-4212EF56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206E-150F-4779-8FB2-6772ACBDFA40}" type="slidenum">
              <a:rPr lang="es-ES" smtClean="0"/>
              <a:t>7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5668E2-02F0-4BC0-9EDE-C7CFD0BE98A2}"/>
              </a:ext>
            </a:extLst>
          </p:cNvPr>
          <p:cNvSpPr txBox="1"/>
          <p:nvPr/>
        </p:nvSpPr>
        <p:spPr>
          <a:xfrm>
            <a:off x="319595" y="204187"/>
            <a:ext cx="8930936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s-ES" b="1" dirty="0"/>
              <a:t>D</a:t>
            </a:r>
            <a:r>
              <a:rPr lang="es-ES" sz="1600" b="1" dirty="0"/>
              <a:t>ESCRIPCIÓN</a:t>
            </a:r>
            <a:r>
              <a:rPr lang="es-ES" sz="1100" b="1" dirty="0"/>
              <a:t> </a:t>
            </a:r>
            <a:r>
              <a:rPr lang="es-ES" b="1" dirty="0"/>
              <a:t>D</a:t>
            </a:r>
            <a:r>
              <a:rPr lang="es-ES" sz="1600" b="1" dirty="0"/>
              <a:t>EL</a:t>
            </a:r>
            <a:r>
              <a:rPr lang="es-ES" sz="1100" b="1" dirty="0"/>
              <a:t> </a:t>
            </a:r>
            <a:r>
              <a:rPr lang="es-ES" b="1" dirty="0"/>
              <a:t>P</a:t>
            </a:r>
            <a:r>
              <a:rPr lang="es-ES" sz="1600" b="1" dirty="0"/>
              <a:t>ROBLEMA</a:t>
            </a:r>
            <a:r>
              <a:rPr lang="es-ES" sz="1100" b="1" dirty="0"/>
              <a:t>.</a:t>
            </a:r>
            <a:r>
              <a:rPr lang="es-ES" sz="1100" dirty="0"/>
              <a:t> 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18C896C8-E181-455D-9FA7-DDE8F0ED4256}"/>
              </a:ext>
            </a:extLst>
          </p:cNvPr>
          <p:cNvCxnSpPr>
            <a:cxnSpLocks/>
          </p:cNvCxnSpPr>
          <p:nvPr/>
        </p:nvCxnSpPr>
        <p:spPr>
          <a:xfrm>
            <a:off x="0" y="806654"/>
            <a:ext cx="12192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7A7EAC0B-645F-4805-BFC2-BF27753CF2B9}"/>
              </a:ext>
            </a:extLst>
          </p:cNvPr>
          <p:cNvSpPr txBox="1"/>
          <p:nvPr/>
        </p:nvSpPr>
        <p:spPr>
          <a:xfrm>
            <a:off x="649556" y="1899920"/>
            <a:ext cx="108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u="sng" dirty="0"/>
              <a:t>Objetivo principal</a:t>
            </a:r>
            <a:r>
              <a:rPr lang="es-ES" sz="4000" b="1" dirty="0"/>
              <a:t>: minimizar la contaminación costera producida por el vertido de crudo en mar abierto. </a:t>
            </a:r>
          </a:p>
        </p:txBody>
      </p:sp>
    </p:spTree>
    <p:extLst>
      <p:ext uri="{BB962C8B-B14F-4D97-AF65-F5344CB8AC3E}">
        <p14:creationId xmlns:p14="http://schemas.microsoft.com/office/powerpoint/2010/main" val="421112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43B630-DE78-4E83-9609-58979028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51" y="6459784"/>
            <a:ext cx="5795166" cy="365125"/>
          </a:xfrm>
        </p:spPr>
        <p:txBody>
          <a:bodyPr/>
          <a:lstStyle/>
          <a:p>
            <a:r>
              <a:rPr lang="es-ES" dirty="0"/>
              <a:t>Máster en Tratamiento Estadístico Computacional de la Información. A. Marta Gabaldón Pérez.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82AF54D-E39F-4B4B-8AAC-4212EF56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206E-150F-4779-8FB2-6772ACBDFA40}" type="slidenum">
              <a:rPr lang="es-ES" smtClean="0"/>
              <a:t>8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5668E2-02F0-4BC0-9EDE-C7CFD0BE98A2}"/>
              </a:ext>
            </a:extLst>
          </p:cNvPr>
          <p:cNvSpPr txBox="1"/>
          <p:nvPr/>
        </p:nvSpPr>
        <p:spPr>
          <a:xfrm>
            <a:off x="381740" y="167555"/>
            <a:ext cx="893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1. DESCRIPCIÓN DEL PROBLEMA.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24B800-CD72-4A8E-B881-09D707991887}"/>
              </a:ext>
            </a:extLst>
          </p:cNvPr>
          <p:cNvSpPr txBox="1"/>
          <p:nvPr/>
        </p:nvSpPr>
        <p:spPr>
          <a:xfrm>
            <a:off x="381740" y="917432"/>
            <a:ext cx="11381172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u="sng" dirty="0"/>
              <a:t>1.2. Modelo Matemático. </a:t>
            </a:r>
          </a:p>
          <a:p>
            <a:pPr>
              <a:lnSpc>
                <a:spcPct val="150000"/>
              </a:lnSpc>
            </a:pPr>
            <a:endParaRPr lang="es-ES" sz="700" dirty="0"/>
          </a:p>
          <a:p>
            <a:pPr>
              <a:lnSpc>
                <a:spcPct val="150000"/>
              </a:lnSpc>
            </a:pPr>
            <a:endParaRPr lang="es-ES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36EBA23-CFD9-4C3C-A073-6220F44FA48A}"/>
              </a:ext>
            </a:extLst>
          </p:cNvPr>
          <p:cNvCxnSpPr>
            <a:cxnSpLocks/>
          </p:cNvCxnSpPr>
          <p:nvPr/>
        </p:nvCxnSpPr>
        <p:spPr>
          <a:xfrm>
            <a:off x="0" y="655210"/>
            <a:ext cx="12192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2AB5DAA0-C29F-46A7-8534-842E7D58D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551" y="1224611"/>
            <a:ext cx="554355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25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43B630-DE78-4E83-9609-58979028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51" y="6459784"/>
            <a:ext cx="5795166" cy="365125"/>
          </a:xfrm>
        </p:spPr>
        <p:txBody>
          <a:bodyPr/>
          <a:lstStyle/>
          <a:p>
            <a:r>
              <a:rPr lang="es-ES" dirty="0"/>
              <a:t>Máster en Tratamiento Estadístico Computacional de la Información. A. Marta Gabaldón Pérez.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82AF54D-E39F-4B4B-8AAC-4212EF56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206E-150F-4779-8FB2-6772ACBDFA40}" type="slidenum">
              <a:rPr lang="es-ES" smtClean="0"/>
              <a:t>9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5668E2-02F0-4BC0-9EDE-C7CFD0BE98A2}"/>
              </a:ext>
            </a:extLst>
          </p:cNvPr>
          <p:cNvSpPr txBox="1"/>
          <p:nvPr/>
        </p:nvSpPr>
        <p:spPr>
          <a:xfrm>
            <a:off x="319595" y="204187"/>
            <a:ext cx="89309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s-ES" b="1" dirty="0"/>
              <a:t>D</a:t>
            </a:r>
            <a:r>
              <a:rPr lang="es-ES" sz="1600" b="1" dirty="0"/>
              <a:t>ESCRIPCIÓN</a:t>
            </a:r>
            <a:r>
              <a:rPr lang="es-ES" sz="1100" b="1" dirty="0"/>
              <a:t> </a:t>
            </a:r>
            <a:r>
              <a:rPr lang="es-ES" b="1" dirty="0"/>
              <a:t>D</a:t>
            </a:r>
            <a:r>
              <a:rPr lang="es-ES" sz="1600" b="1" dirty="0"/>
              <a:t>EL</a:t>
            </a:r>
            <a:r>
              <a:rPr lang="es-ES" sz="1100" b="1" dirty="0"/>
              <a:t> </a:t>
            </a:r>
            <a:r>
              <a:rPr lang="es-ES" b="1" dirty="0"/>
              <a:t>P</a:t>
            </a:r>
            <a:r>
              <a:rPr lang="es-ES" sz="1600" b="1" dirty="0"/>
              <a:t>ROBLEMA</a:t>
            </a:r>
            <a:r>
              <a:rPr lang="es-ES" sz="1100" b="1" dirty="0"/>
              <a:t>.</a:t>
            </a:r>
            <a:r>
              <a:rPr lang="es-ES" sz="1100" dirty="0"/>
              <a:t> </a:t>
            </a:r>
          </a:p>
          <a:p>
            <a:pPr>
              <a:lnSpc>
                <a:spcPct val="150000"/>
              </a:lnSpc>
            </a:pPr>
            <a:r>
              <a:rPr lang="es-ES" sz="1200" dirty="0"/>
              <a:t>	Modelo Matemático.  </a:t>
            </a:r>
          </a:p>
        </p:txBody>
      </p:sp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id="{925F2688-688C-4A16-B849-5BF4DD62BF88}"/>
              </a:ext>
            </a:extLst>
          </p:cNvPr>
          <p:cNvCxnSpPr>
            <a:cxnSpLocks/>
          </p:cNvCxnSpPr>
          <p:nvPr/>
        </p:nvCxnSpPr>
        <p:spPr>
          <a:xfrm>
            <a:off x="443883" y="674703"/>
            <a:ext cx="310722" cy="16867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18C896C8-E181-455D-9FA7-DDE8F0ED4256}"/>
              </a:ext>
            </a:extLst>
          </p:cNvPr>
          <p:cNvCxnSpPr>
            <a:cxnSpLocks/>
          </p:cNvCxnSpPr>
          <p:nvPr/>
        </p:nvCxnSpPr>
        <p:spPr>
          <a:xfrm>
            <a:off x="0" y="1080974"/>
            <a:ext cx="12192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86F2EA8-4BA6-4F56-999C-0AB4C4417BA9}"/>
                  </a:ext>
                </a:extLst>
              </p:cNvPr>
              <p:cNvSpPr txBox="1"/>
              <p:nvPr/>
            </p:nvSpPr>
            <p:spPr>
              <a:xfrm>
                <a:off x="250694" y="1080974"/>
                <a:ext cx="11252645" cy="5719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50000"/>
                  </a:lnSpc>
                </a:pPr>
                <a:r>
                  <a:rPr lang="es-ES" b="1" i="1" u="sng" dirty="0"/>
                  <a:t>Parámetros del modelo: </a:t>
                </a:r>
              </a:p>
              <a:p>
                <a:pPr marL="285750" indent="-285750">
                  <a:lnSpc>
                    <a:spcPct val="250000"/>
                  </a:lnSpc>
                  <a:buFont typeface="Arial" panose="020B0604020202020204" pitchFamily="34" charset="0"/>
                  <a:buChar char="•"/>
                </a:pPr>
                <a:r>
                  <a:rPr lang="el-GR" i="1" dirty="0"/>
                  <a:t>Ω</a:t>
                </a:r>
                <a:r>
                  <a:rPr lang="es-ES" dirty="0"/>
                  <a:t>: </a:t>
                </a:r>
                <a:r>
                  <a:rPr lang="es-ES" i="1" dirty="0"/>
                  <a:t>dominio de simulación</a:t>
                </a:r>
                <a:r>
                  <a:rPr lang="es-ES" dirty="0"/>
                  <a:t> o dominio computacional;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i="1" dirty="0"/>
                  <a:t>c(x, t): concentración superficial del crudo</a:t>
                </a:r>
                <a:r>
                  <a:rPr lang="es-ES" dirty="0"/>
                  <a:t> (cantidad de crudo por área de superficie);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i="1" dirty="0"/>
                  <a:t>ϒ: trayectoria recorrida</a:t>
                </a:r>
                <a:r>
                  <a:rPr lang="es-ES" dirty="0"/>
                  <a:t>, </a:t>
                </a:r>
                <a:r>
                  <a:rPr lang="es-ES" b="1" dirty="0"/>
                  <a:t>en línea recta</a:t>
                </a:r>
                <a:r>
                  <a:rPr lang="es-ES" dirty="0"/>
                  <a:t>, por el barco contaminante;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dirty="0"/>
                  <a:t>d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" dirty="0"/>
                  <a:t> con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dirty="0" smtClean="0"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s-E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dirty="0"/>
                  <a:t> </a:t>
                </a:r>
                <a:r>
                  <a:rPr lang="es-ES" i="1" dirty="0"/>
                  <a:t>coeficientes de difusión</a:t>
                </a:r>
                <a:r>
                  <a:rPr lang="es-ES" dirty="0"/>
                  <a:t> en las direcciones oeste-este y norte-sur;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</m:oMath>
                </a14:m>
                <a:r>
                  <a:rPr lang="es-ES" dirty="0"/>
                  <a:t>: concentración de referencia del petróleo;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dirty="0"/>
                  <a:t>L=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sSub>
                              <m:sSub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</m:s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 )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sSub>
                              <m:sSub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</m:s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 )</m:t>
                            </m:r>
                          </m:e>
                          <m:sup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s-ES" dirty="0"/>
                  <a:t>  es el </a:t>
                </a:r>
                <a:r>
                  <a:rPr lang="es-ES" i="1" dirty="0"/>
                  <a:t>tamaño característico de la región </a:t>
                </a:r>
                <a:r>
                  <a:rPr lang="el-GR" i="1" dirty="0"/>
                  <a:t>Ω</a:t>
                </a:r>
                <a:r>
                  <a:rPr lang="es-ES" i="1" dirty="0"/>
                  <a:t>;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i="1" dirty="0"/>
                  <a:t>B(</a:t>
                </a:r>
                <a:r>
                  <a:rPr lang="es-ES" i="1" dirty="0" err="1"/>
                  <a:t>a,b</a:t>
                </a:r>
                <a:r>
                  <a:rPr lang="es-ES" i="1" dirty="0"/>
                  <a:t>): </a:t>
                </a:r>
                <a:r>
                  <a:rPr lang="es-ES" dirty="0"/>
                  <a:t>bola cuyo centro es a y de radio b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i="1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𝑠𝑖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𝑒𝑛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s-ES" b="0" i="1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𝑠𝑖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𝑒𝑛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s-ES" i="1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s-ES" i="1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s-ES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86F2EA8-4BA6-4F56-999C-0AB4C4417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94" y="1080974"/>
                <a:ext cx="11252645" cy="5719323"/>
              </a:xfrm>
              <a:prstGeom prst="rect">
                <a:avLst/>
              </a:prstGeom>
              <a:blipFill>
                <a:blip r:embed="rId2"/>
                <a:stretch>
                  <a:fillRect l="-4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78398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925</TotalTime>
  <Words>2265</Words>
  <Application>Microsoft Office PowerPoint</Application>
  <PresentationFormat>Panorámica</PresentationFormat>
  <Paragraphs>266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Retrospección</vt:lpstr>
      <vt:lpstr>OPTIMIZACIÓN DE LA TRAYECTORIA DE UN BUQUE PETROLERO ACCIDENTADO EN MAR ABIERTO PARA MINIMIZAR LA CONTAMINACIÓN COSTERA.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marta gabaldon perez</dc:creator>
  <cp:lastModifiedBy>marta gabaldon perez</cp:lastModifiedBy>
  <cp:revision>49</cp:revision>
  <dcterms:created xsi:type="dcterms:W3CDTF">2017-09-17T08:44:24Z</dcterms:created>
  <dcterms:modified xsi:type="dcterms:W3CDTF">2017-09-18T08:23:25Z</dcterms:modified>
</cp:coreProperties>
</file>